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2" r:id="rId2"/>
    <p:sldId id="306" r:id="rId3"/>
    <p:sldId id="307" r:id="rId4"/>
    <p:sldId id="308" r:id="rId5"/>
    <p:sldId id="309" r:id="rId6"/>
    <p:sldId id="310" r:id="rId7"/>
    <p:sldId id="271" r:id="rId8"/>
    <p:sldId id="275" r:id="rId9"/>
    <p:sldId id="311" r:id="rId10"/>
    <p:sldId id="273" r:id="rId11"/>
    <p:sldId id="274" r:id="rId12"/>
    <p:sldId id="290" r:id="rId13"/>
    <p:sldId id="296" r:id="rId14"/>
    <p:sldId id="298" r:id="rId15"/>
    <p:sldId id="303" r:id="rId16"/>
    <p:sldId id="304" r:id="rId17"/>
    <p:sldId id="305" r:id="rId18"/>
    <p:sldId id="287" r:id="rId19"/>
    <p:sldId id="297" r:id="rId20"/>
    <p:sldId id="288" r:id="rId21"/>
    <p:sldId id="277" r:id="rId22"/>
    <p:sldId id="294" r:id="rId23"/>
    <p:sldId id="295" r:id="rId24"/>
    <p:sldId id="302" r:id="rId25"/>
    <p:sldId id="278" r:id="rId26"/>
    <p:sldId id="257" r:id="rId27"/>
    <p:sldId id="258" r:id="rId28"/>
    <p:sldId id="259" r:id="rId29"/>
    <p:sldId id="276" r:id="rId30"/>
    <p:sldId id="260" r:id="rId31"/>
    <p:sldId id="261" r:id="rId32"/>
    <p:sldId id="262" r:id="rId33"/>
    <p:sldId id="263" r:id="rId34"/>
    <p:sldId id="269" r:id="rId35"/>
    <p:sldId id="270" r:id="rId36"/>
  </p:sldIdLst>
  <p:sldSz cx="9144000" cy="6858000" type="screen4x3"/>
  <p:notesSz cx="7099300" cy="10234613"/>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00" autoAdjust="0"/>
  </p:normalViewPr>
  <p:slideViewPr>
    <p:cSldViewPr>
      <p:cViewPr>
        <p:scale>
          <a:sx n="70" d="100"/>
          <a:sy n="70" d="100"/>
        </p:scale>
        <p:origin x="-1488" y="-3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hr-HR"/>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43D951D5-75AF-4FE8-A3CF-6F73A114E057}" type="datetimeFigureOut">
              <a:rPr lang="hr-HR" smtClean="0"/>
              <a:pPr/>
              <a:t>15.5.2013.</a:t>
            </a:fld>
            <a:endParaRPr lang="hr-HR"/>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hr-HR"/>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hr-HR"/>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087E912-1F42-43B7-874D-BB22B501E2C0}"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DD2394-7EB9-4725-84F7-DBF7336051E2}" type="slidenum">
              <a:rPr lang="hr-HR" smtClean="0"/>
              <a:pPr/>
              <a:t>2</a:t>
            </a:fld>
            <a:endParaRPr lang="hr-H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 </a:t>
            </a:r>
            <a:r>
              <a:rPr lang="hr-HR" dirty="0" err="1" smtClean="0"/>
              <a:t>French</a:t>
            </a:r>
            <a:r>
              <a:rPr lang="hr-HR" dirty="0" smtClean="0"/>
              <a:t> </a:t>
            </a:r>
            <a:r>
              <a:rPr lang="hr-HR" dirty="0" err="1" smtClean="0"/>
              <a:t>employment</a:t>
            </a:r>
            <a:r>
              <a:rPr lang="hr-HR" dirty="0" smtClean="0"/>
              <a:t> </a:t>
            </a:r>
            <a:r>
              <a:rPr lang="hr-HR" dirty="0" err="1" smtClean="0"/>
              <a:t>agency</a:t>
            </a:r>
            <a:r>
              <a:rPr lang="hr-HR" dirty="0" smtClean="0"/>
              <a:t> </a:t>
            </a:r>
            <a:r>
              <a:rPr lang="en-US" dirty="0" smtClean="0"/>
              <a:t>commission an</a:t>
            </a:r>
            <a:r>
              <a:rPr lang="hr-HR" dirty="0" smtClean="0"/>
              <a:t> </a:t>
            </a:r>
            <a:r>
              <a:rPr lang="en-US" dirty="0" smtClean="0"/>
              <a:t>international</a:t>
            </a:r>
            <a:r>
              <a:rPr lang="hr-HR" dirty="0" smtClean="0"/>
              <a:t> </a:t>
            </a:r>
            <a:r>
              <a:rPr lang="en-US" dirty="0" smtClean="0"/>
              <a:t>survey exploring</a:t>
            </a:r>
            <a:r>
              <a:rPr lang="hr-HR" dirty="0" smtClean="0"/>
              <a:t>.</a:t>
            </a:r>
            <a:r>
              <a:rPr lang="en-US" dirty="0" smtClean="0"/>
              <a:t> </a:t>
            </a:r>
            <a:endParaRPr lang="hr-HR" dirty="0" smtClean="0"/>
          </a:p>
          <a:p>
            <a:pPr defTabSz="990478">
              <a:defRPr/>
            </a:pPr>
            <a:r>
              <a:rPr lang="hr-HR" dirty="0" smtClean="0"/>
              <a:t>- Europe </a:t>
            </a:r>
            <a:r>
              <a:rPr lang="en-US" dirty="0" smtClean="0"/>
              <a:t>2020’ the latest pan-European strategy</a:t>
            </a:r>
            <a:r>
              <a:rPr lang="hr-HR" dirty="0" smtClean="0"/>
              <a:t> </a:t>
            </a:r>
            <a:r>
              <a:rPr lang="en-US" dirty="0" smtClean="0"/>
              <a:t>for developing a “knowledge economy”</a:t>
            </a:r>
            <a:r>
              <a:rPr lang="hr-HR" dirty="0" smtClean="0"/>
              <a:t>.</a:t>
            </a:r>
          </a:p>
          <a:p>
            <a:endParaRPr lang="hr-HR" dirty="0" smtClean="0"/>
          </a:p>
        </p:txBody>
      </p:sp>
      <p:sp>
        <p:nvSpPr>
          <p:cNvPr id="4" name="Slide Number Placeholder 3"/>
          <p:cNvSpPr>
            <a:spLocks noGrp="1"/>
          </p:cNvSpPr>
          <p:nvPr>
            <p:ph type="sldNum" sz="quarter" idx="10"/>
          </p:nvPr>
        </p:nvSpPr>
        <p:spPr/>
        <p:txBody>
          <a:bodyPr/>
          <a:lstStyle/>
          <a:p>
            <a:fld id="{8087E912-1F42-43B7-874D-BB22B501E2C0}" type="slidenum">
              <a:rPr lang="hr-HR" smtClean="0"/>
              <a:pPr/>
              <a:t>26</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9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56028E-48B5-46E3-8CF6-C42744CB1334}" type="slidenum">
              <a:rPr lang="hr-HR" smtClean="0"/>
              <a:pPr/>
              <a:t>3</a:t>
            </a:fld>
            <a:endParaRPr lang="hr-H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ED756C-E1C6-4E4E-9827-3099EC4D9BD1}" type="slidenum">
              <a:rPr lang="hr-HR" smtClean="0"/>
              <a:pPr/>
              <a:t>4</a:t>
            </a:fld>
            <a:endParaRPr lang="hr-H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means there are few jobs for the current crop of PhDs. Of the 1,350 people awarded doctorates in natural sciences in 2010, just over half (746) had full-time posts lined up by the time they graduated. But only 162 were in the academic sciences or technological services,; of the rest, 250 took industry positions, 256 went into education and 38 got government jobs.</a:t>
            </a:r>
            <a:endParaRPr lang="hr-HR" dirty="0"/>
          </a:p>
        </p:txBody>
      </p:sp>
      <p:sp>
        <p:nvSpPr>
          <p:cNvPr id="4" name="Slide Number Placeholder 3"/>
          <p:cNvSpPr>
            <a:spLocks noGrp="1"/>
          </p:cNvSpPr>
          <p:nvPr>
            <p:ph type="sldNum" sz="quarter" idx="10"/>
          </p:nvPr>
        </p:nvSpPr>
        <p:spPr/>
        <p:txBody>
          <a:bodyPr/>
          <a:lstStyle/>
          <a:p>
            <a:fld id="{8087E912-1F42-43B7-874D-BB22B501E2C0}" type="slidenum">
              <a:rPr lang="hr-HR" smtClean="0"/>
              <a:pPr/>
              <a:t>14</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US: More </a:t>
            </a:r>
            <a:r>
              <a:rPr lang="hr-HR" dirty="0" err="1" smtClean="0"/>
              <a:t>than</a:t>
            </a:r>
            <a:r>
              <a:rPr lang="hr-HR" dirty="0" smtClean="0"/>
              <a:t> 100 000 </a:t>
            </a:r>
            <a:r>
              <a:rPr lang="hr-HR" dirty="0" err="1" smtClean="0"/>
              <a:t>Ph</a:t>
            </a:r>
            <a:r>
              <a:rPr lang="hr-HR" baseline="0" dirty="0" err="1" smtClean="0"/>
              <a:t>D</a:t>
            </a:r>
            <a:r>
              <a:rPr lang="hr-HR" baseline="0" dirty="0" smtClean="0"/>
              <a:t> </a:t>
            </a:r>
            <a:r>
              <a:rPr lang="hr-HR" baseline="0" dirty="0" err="1" smtClean="0"/>
              <a:t>degrees</a:t>
            </a:r>
            <a:r>
              <a:rPr lang="hr-HR" baseline="0" dirty="0" smtClean="0"/>
              <a:t> </a:t>
            </a:r>
            <a:r>
              <a:rPr lang="hr-HR" baseline="0" dirty="0" err="1" smtClean="0"/>
              <a:t>were</a:t>
            </a:r>
            <a:r>
              <a:rPr lang="hr-HR" baseline="0" dirty="0" smtClean="0"/>
              <a:t> </a:t>
            </a:r>
            <a:r>
              <a:rPr lang="hr-HR" baseline="0" dirty="0" err="1" smtClean="0"/>
              <a:t>awarded</a:t>
            </a:r>
            <a:r>
              <a:rPr lang="hr-HR" baseline="0" dirty="0" smtClean="0"/>
              <a:t> </a:t>
            </a:r>
            <a:r>
              <a:rPr lang="hr-HR" baseline="0" dirty="0" err="1" smtClean="0"/>
              <a:t>between</a:t>
            </a:r>
            <a:r>
              <a:rPr lang="hr-HR" baseline="0" dirty="0" smtClean="0"/>
              <a:t> 2005 </a:t>
            </a:r>
            <a:r>
              <a:rPr lang="hr-HR" baseline="0" dirty="0" err="1" smtClean="0"/>
              <a:t>and</a:t>
            </a:r>
            <a:r>
              <a:rPr lang="hr-HR" baseline="0" dirty="0" smtClean="0"/>
              <a:t> 2009 but </a:t>
            </a:r>
            <a:r>
              <a:rPr lang="hr-HR" baseline="0" dirty="0" err="1" smtClean="0"/>
              <a:t>there</a:t>
            </a:r>
            <a:r>
              <a:rPr lang="hr-HR" baseline="0" dirty="0" smtClean="0"/>
              <a:t> </a:t>
            </a:r>
            <a:r>
              <a:rPr lang="hr-HR" baseline="0" dirty="0" err="1" smtClean="0"/>
              <a:t>were</a:t>
            </a:r>
            <a:r>
              <a:rPr lang="hr-HR" baseline="0" dirty="0" smtClean="0"/>
              <a:t> </a:t>
            </a:r>
            <a:r>
              <a:rPr lang="hr-HR" baseline="0" dirty="0" err="1" smtClean="0"/>
              <a:t>only</a:t>
            </a:r>
            <a:r>
              <a:rPr lang="hr-HR" baseline="0" dirty="0" smtClean="0"/>
              <a:t> 16 000 new </a:t>
            </a:r>
            <a:r>
              <a:rPr lang="hr-HR" baseline="0" dirty="0" err="1" smtClean="0"/>
              <a:t>profesorship</a:t>
            </a:r>
            <a:r>
              <a:rPr lang="hr-HR" baseline="0" dirty="0" smtClean="0"/>
              <a:t>.</a:t>
            </a:r>
          </a:p>
          <a:p>
            <a:r>
              <a:rPr lang="hr-HR" baseline="0" dirty="0" err="1" smtClean="0"/>
              <a:t>Sanse</a:t>
            </a:r>
            <a:r>
              <a:rPr lang="hr-HR" baseline="0" dirty="0" smtClean="0"/>
              <a:t> za dobivanje posla na fakultetu za </a:t>
            </a:r>
            <a:r>
              <a:rPr lang="hr-HR" baseline="0" dirty="0" err="1" smtClean="0"/>
              <a:t>postdokove</a:t>
            </a:r>
            <a:r>
              <a:rPr lang="hr-HR" baseline="0" dirty="0" smtClean="0"/>
              <a:t> nisu velike, otprilike 1:5.</a:t>
            </a:r>
          </a:p>
          <a:p>
            <a:endParaRPr lang="hr-HR" dirty="0"/>
          </a:p>
        </p:txBody>
      </p:sp>
      <p:sp>
        <p:nvSpPr>
          <p:cNvPr id="4" name="Slide Number Placeholder 3"/>
          <p:cNvSpPr>
            <a:spLocks noGrp="1"/>
          </p:cNvSpPr>
          <p:nvPr>
            <p:ph type="sldNum" sz="quarter" idx="10"/>
          </p:nvPr>
        </p:nvSpPr>
        <p:spPr/>
        <p:txBody>
          <a:bodyPr/>
          <a:lstStyle/>
          <a:p>
            <a:fld id="{8087E912-1F42-43B7-874D-BB22B501E2C0}" type="slidenum">
              <a:rPr lang="hr-HR" smtClean="0"/>
              <a:pPr/>
              <a:t>16</a:t>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Freeman</a:t>
            </a:r>
            <a:r>
              <a:rPr lang="hr-HR" baseline="0" dirty="0" smtClean="0"/>
              <a:t> polazi od temeljnog: ponuda i potražnja.</a:t>
            </a:r>
          </a:p>
          <a:p>
            <a:r>
              <a:rPr lang="hr-HR" baseline="0" dirty="0" smtClean="0"/>
              <a:t>Većina od 150 000 američkih znanstvenika u biomedicini radi na sveučilištima i </a:t>
            </a:r>
            <a:r>
              <a:rPr lang="hr-HR" baseline="0" dirty="0" err="1" smtClean="0"/>
              <a:t>koleđima</a:t>
            </a:r>
            <a:r>
              <a:rPr lang="hr-HR" baseline="0" dirty="0" smtClean="0"/>
              <a:t>. </a:t>
            </a:r>
          </a:p>
          <a:p>
            <a:r>
              <a:rPr lang="hr-HR" baseline="0" dirty="0" smtClean="0"/>
              <a:t>US vlada je glavni financijer biomedicinskih istraživanja. Ona utječe na zapošljavanje </a:t>
            </a:r>
            <a:r>
              <a:rPr lang="hr-HR" baseline="0" dirty="0" err="1" smtClean="0"/>
              <a:t>istraživaća</a:t>
            </a:r>
            <a:r>
              <a:rPr lang="hr-HR" baseline="0" dirty="0" smtClean="0"/>
              <a:t>, </a:t>
            </a:r>
            <a:r>
              <a:rPr lang="hr-HR" baseline="0" dirty="0" err="1" smtClean="0"/>
              <a:t>postdokova</a:t>
            </a:r>
            <a:r>
              <a:rPr lang="hr-HR" baseline="0" dirty="0" smtClean="0"/>
              <a:t>, primanjem studenata iz inozemstva. Istodobno, vlada određuje i potrebu za </a:t>
            </a:r>
            <a:r>
              <a:rPr lang="hr-HR" baseline="0" dirty="0" err="1" smtClean="0"/>
              <a:t>istrživakom</a:t>
            </a:r>
            <a:r>
              <a:rPr lang="hr-HR" baseline="0" dirty="0" smtClean="0"/>
              <a:t> aktivnošću dodjeljujući projekte. </a:t>
            </a:r>
          </a:p>
          <a:p>
            <a:r>
              <a:rPr lang="hr-HR" baseline="0" dirty="0" err="1" smtClean="0"/>
              <a:t>Turnament</a:t>
            </a:r>
            <a:r>
              <a:rPr lang="hr-HR" baseline="0" dirty="0" smtClean="0"/>
              <a:t> model</a:t>
            </a:r>
          </a:p>
          <a:p>
            <a:r>
              <a:rPr lang="hr-HR" baseline="0" dirty="0" smtClean="0"/>
              <a:t>Kao i u sportu…sudionici igre imaju šansu za veliki </a:t>
            </a:r>
            <a:r>
              <a:rPr lang="hr-HR" baseline="0" dirty="0" err="1" smtClean="0"/>
              <a:t>dobitak.U</a:t>
            </a:r>
            <a:r>
              <a:rPr lang="hr-HR" baseline="0" dirty="0" smtClean="0"/>
              <a:t> ovom slučaju nagrada je neovisna istraživačka karijera, stalna pozicija, profesura, nagrade i </a:t>
            </a:r>
            <a:r>
              <a:rPr lang="hr-HR" baseline="0" dirty="0" err="1" smtClean="0"/>
              <a:t>slicno</a:t>
            </a:r>
            <a:r>
              <a:rPr lang="hr-HR" baseline="0" dirty="0" smtClean="0"/>
              <a:t>. Nažalost ovaj model </a:t>
            </a:r>
            <a:r>
              <a:rPr lang="hr-HR" baseline="0" dirty="0" err="1" smtClean="0"/>
              <a:t>potiće</a:t>
            </a:r>
            <a:r>
              <a:rPr lang="hr-HR" baseline="0" dirty="0" smtClean="0"/>
              <a:t> kompetitivnost tako što amplificira i transponira male razlike u produktivnosti u velike razlike u priznavanju i nagrađivanju. Ovo inducira veliku kompetitivnost. Otprilike 1/3 </a:t>
            </a:r>
            <a:r>
              <a:rPr lang="hr-HR" baseline="0" dirty="0" err="1" smtClean="0"/>
              <a:t>PhD</a:t>
            </a:r>
            <a:r>
              <a:rPr lang="hr-HR" baseline="0" dirty="0" smtClean="0"/>
              <a:t> u life </a:t>
            </a:r>
            <a:r>
              <a:rPr lang="hr-HR" baseline="0" dirty="0" err="1" smtClean="0"/>
              <a:t>sciences</a:t>
            </a:r>
            <a:r>
              <a:rPr lang="hr-HR" baseline="0" dirty="0" smtClean="0"/>
              <a:t> radi 60 ili vise sati tjedno. </a:t>
            </a:r>
            <a:r>
              <a:rPr lang="hr-HR" baseline="0" dirty="0" err="1" smtClean="0"/>
              <a:t>Turnament</a:t>
            </a:r>
            <a:r>
              <a:rPr lang="hr-HR" baseline="0" dirty="0" smtClean="0"/>
              <a:t> model rezultira i </a:t>
            </a:r>
            <a:r>
              <a:rPr lang="hr-HR" baseline="0" dirty="0" err="1" smtClean="0"/>
              <a:t>short</a:t>
            </a:r>
            <a:r>
              <a:rPr lang="hr-HR" baseline="0" dirty="0" smtClean="0"/>
              <a:t> </a:t>
            </a:r>
            <a:r>
              <a:rPr lang="hr-HR" baseline="0" dirty="0" err="1" smtClean="0"/>
              <a:t>citation</a:t>
            </a:r>
            <a:r>
              <a:rPr lang="hr-HR" baseline="0" dirty="0" smtClean="0"/>
              <a:t> </a:t>
            </a:r>
            <a:r>
              <a:rPr lang="hr-HR" baseline="0" dirty="0" err="1" smtClean="0"/>
              <a:t>rates</a:t>
            </a:r>
            <a:r>
              <a:rPr lang="hr-HR" baseline="0" dirty="0" smtClean="0"/>
              <a:t> pa zbog toga ljudi ne mogu napraviti prekid u karijeri. </a:t>
            </a:r>
            <a:r>
              <a:rPr lang="hr-HR" baseline="0" dirty="0" err="1" smtClean="0"/>
              <a:t>Izmedu</a:t>
            </a:r>
            <a:r>
              <a:rPr lang="hr-HR" baseline="0" dirty="0" smtClean="0"/>
              <a:t> 1990 i 95 </a:t>
            </a:r>
            <a:r>
              <a:rPr lang="hr-HR" baseline="0" dirty="0" err="1" smtClean="0"/>
              <a:t>bioscientist</a:t>
            </a:r>
            <a:r>
              <a:rPr lang="hr-HR" baseline="0" dirty="0" smtClean="0"/>
              <a:t> su publicirali 6.5 radova u usporedbi s 4.7 radova u drugim područjima. Kada napravimo korelaciju radnog vremena i broja publikacija ispada da 5 sati vise rada tjedno tijekom godine nosi jednu publikaciju vise (ali u US i </a:t>
            </a:r>
            <a:r>
              <a:rPr lang="hr-HR" baseline="0" dirty="0" err="1" smtClean="0"/>
              <a:t>nbesto</a:t>
            </a:r>
            <a:r>
              <a:rPr lang="hr-HR" baseline="0" dirty="0" smtClean="0"/>
              <a:t> </a:t>
            </a:r>
            <a:r>
              <a:rPr lang="hr-HR" baseline="0" dirty="0" err="1" smtClean="0"/>
              <a:t>vecu</a:t>
            </a:r>
            <a:r>
              <a:rPr lang="hr-HR" baseline="0" dirty="0" smtClean="0"/>
              <a:t> palcu 1%)</a:t>
            </a:r>
            <a:endParaRPr lang="hr-HR" dirty="0"/>
          </a:p>
        </p:txBody>
      </p:sp>
      <p:sp>
        <p:nvSpPr>
          <p:cNvPr id="4" name="Slide Number Placeholder 3"/>
          <p:cNvSpPr>
            <a:spLocks noGrp="1"/>
          </p:cNvSpPr>
          <p:nvPr>
            <p:ph type="sldNum" sz="quarter" idx="10"/>
          </p:nvPr>
        </p:nvSpPr>
        <p:spPr/>
        <p:txBody>
          <a:bodyPr/>
          <a:lstStyle/>
          <a:p>
            <a:fld id="{8087E912-1F42-43B7-874D-BB22B501E2C0}" type="slidenum">
              <a:rPr lang="hr-HR" smtClean="0"/>
              <a:pPr/>
              <a:t>18</a:t>
            </a:fld>
            <a:endParaRPr lang="hr-H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get me wrong. Every scientist goes on to do science for a single reason: the love of science. Science doesn’t make you rich, it doesn’t make you famous (can you tell me the last 5 Nobel Prizes for chemistry without looking on Wikipedia? I can’t either) and doesn’t make you comfortable. The only sane reason for starting to do science is the dispassionate love of science itself. And I loved science. Like nothing else. Since I was 5 years old. And I still love it.</a:t>
            </a:r>
          </a:p>
          <a:p>
            <a:r>
              <a:rPr lang="en-US" dirty="0" smtClean="0"/>
              <a:t>But one thing is to love science; a completely different one is doing it. Like the proverbial sausage, you don’t want to know how it’s done.</a:t>
            </a:r>
          </a:p>
          <a:p>
            <a:endParaRPr lang="hr-HR" dirty="0" smtClean="0"/>
          </a:p>
          <a:p>
            <a:r>
              <a:rPr lang="hr-HR" dirty="0" smtClean="0"/>
              <a:t>http://blog.devicerandom.org/2011/02/18/</a:t>
            </a:r>
            <a:r>
              <a:rPr lang="hr-HR" dirty="0" err="1" smtClean="0"/>
              <a:t>getting</a:t>
            </a:r>
            <a:r>
              <a:rPr lang="hr-HR" smtClean="0"/>
              <a:t>-a-life/</a:t>
            </a:r>
            <a:endParaRPr lang="hr-HR"/>
          </a:p>
        </p:txBody>
      </p:sp>
      <p:sp>
        <p:nvSpPr>
          <p:cNvPr id="4" name="Slide Number Placeholder 3"/>
          <p:cNvSpPr>
            <a:spLocks noGrp="1"/>
          </p:cNvSpPr>
          <p:nvPr>
            <p:ph type="sldNum" sz="quarter" idx="10"/>
          </p:nvPr>
        </p:nvSpPr>
        <p:spPr/>
        <p:txBody>
          <a:bodyPr/>
          <a:lstStyle/>
          <a:p>
            <a:fld id="{4D0845AA-E988-48E6-A13C-B8B2C0932E55}" type="slidenum">
              <a:rPr lang="hr-HR" smtClean="0"/>
              <a:pPr/>
              <a:t>21</a:t>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8087E912-1F42-43B7-874D-BB22B501E2C0}" type="slidenum">
              <a:rPr lang="hr-HR" smtClean="0"/>
              <a:pPr/>
              <a:t>23</a:t>
            </a:fld>
            <a:endParaRPr lang="hr-H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 Thomas Chalmers, an American physician who played a pivotal role in the scientific development of the randomized control trial and meta-analysis</a:t>
            </a:r>
            <a:r>
              <a:rPr lang="hr-HR" dirty="0" smtClean="0"/>
              <a:t>.</a:t>
            </a:r>
          </a:p>
          <a:p>
            <a:pPr defTabSz="990478">
              <a:defRPr/>
            </a:pPr>
            <a:r>
              <a:rPr lang="da-DK" dirty="0" smtClean="0"/>
              <a:t>CMAJ. 1996 September 15; 155(6): 757–760. </a:t>
            </a:r>
          </a:p>
          <a:p>
            <a:endParaRPr lang="en-US" dirty="0"/>
          </a:p>
        </p:txBody>
      </p:sp>
      <p:sp>
        <p:nvSpPr>
          <p:cNvPr id="4" name="Slide Number Placeholder 3"/>
          <p:cNvSpPr>
            <a:spLocks noGrp="1"/>
          </p:cNvSpPr>
          <p:nvPr>
            <p:ph type="sldNum" sz="quarter" idx="10"/>
          </p:nvPr>
        </p:nvSpPr>
        <p:spPr/>
        <p:txBody>
          <a:bodyPr/>
          <a:lstStyle/>
          <a:p>
            <a:fld id="{4D0845AA-E988-48E6-A13C-B8B2C0932E55}" type="slidenum">
              <a:rPr lang="hr-HR" smtClean="0"/>
              <a:pPr/>
              <a:t>25</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532F0D0B-DDA3-4287-AAFE-590E5FEFB2AC}" type="datetimeFigureOut">
              <a:rPr lang="hr-HR" smtClean="0"/>
              <a:pPr/>
              <a:t>15.5.2013.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1EB124D-57B1-4F80-8BAC-510041F0D1E9}"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532F0D0B-DDA3-4287-AAFE-590E5FEFB2AC}" type="datetimeFigureOut">
              <a:rPr lang="hr-HR" smtClean="0"/>
              <a:pPr/>
              <a:t>15.5.2013.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1EB124D-57B1-4F80-8BAC-510041F0D1E9}"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532F0D0B-DDA3-4287-AAFE-590E5FEFB2AC}" type="datetimeFigureOut">
              <a:rPr lang="hr-HR" smtClean="0"/>
              <a:pPr/>
              <a:t>15.5.2013.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1EB124D-57B1-4F80-8BAC-510041F0D1E9}"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532F0D0B-DDA3-4287-AAFE-590E5FEFB2AC}" type="datetimeFigureOut">
              <a:rPr lang="hr-HR" smtClean="0"/>
              <a:pPr/>
              <a:t>15.5.2013.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1EB124D-57B1-4F80-8BAC-510041F0D1E9}"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F0D0B-DDA3-4287-AAFE-590E5FEFB2AC}" type="datetimeFigureOut">
              <a:rPr lang="hr-HR" smtClean="0"/>
              <a:pPr/>
              <a:t>15.5.2013.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1EB124D-57B1-4F80-8BAC-510041F0D1E9}"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532F0D0B-DDA3-4287-AAFE-590E5FEFB2AC}" type="datetimeFigureOut">
              <a:rPr lang="hr-HR" smtClean="0"/>
              <a:pPr/>
              <a:t>15.5.2013.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1EB124D-57B1-4F80-8BAC-510041F0D1E9}"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532F0D0B-DDA3-4287-AAFE-590E5FEFB2AC}" type="datetimeFigureOut">
              <a:rPr lang="hr-HR" smtClean="0"/>
              <a:pPr/>
              <a:t>15.5.2013.</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C1EB124D-57B1-4F80-8BAC-510041F0D1E9}"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532F0D0B-DDA3-4287-AAFE-590E5FEFB2AC}" type="datetimeFigureOut">
              <a:rPr lang="hr-HR" smtClean="0"/>
              <a:pPr/>
              <a:t>15.5.2013.</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1EB124D-57B1-4F80-8BAC-510041F0D1E9}"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F0D0B-DDA3-4287-AAFE-590E5FEFB2AC}" type="datetimeFigureOut">
              <a:rPr lang="hr-HR" smtClean="0"/>
              <a:pPr/>
              <a:t>15.5.2013.</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C1EB124D-57B1-4F80-8BAC-510041F0D1E9}"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F0D0B-DDA3-4287-AAFE-590E5FEFB2AC}" type="datetimeFigureOut">
              <a:rPr lang="hr-HR" smtClean="0"/>
              <a:pPr/>
              <a:t>15.5.2013.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1EB124D-57B1-4F80-8BAC-510041F0D1E9}"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F0D0B-DDA3-4287-AAFE-590E5FEFB2AC}" type="datetimeFigureOut">
              <a:rPr lang="hr-HR" smtClean="0"/>
              <a:pPr/>
              <a:t>15.5.2013.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1EB124D-57B1-4F80-8BAC-510041F0D1E9}"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F0D0B-DDA3-4287-AAFE-590E5FEFB2AC}" type="datetimeFigureOut">
              <a:rPr lang="hr-HR" smtClean="0"/>
              <a:pPr/>
              <a:t>15.5.2013.</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B124D-57B1-4F80-8BAC-510041F0D1E9}"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nature.com/news/2011/110420/full/472276a.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nature.com/news/2011/110420/full/472276a.html" TargetMode="External"/><Relationship Id="rId2" Type="http://schemas.openxmlformats.org/officeDocument/2006/relationships/hyperlink" Target="http://www.nature.com/news/2011/110420/full/472261a.html" TargetMode="External"/><Relationship Id="rId1" Type="http://schemas.openxmlformats.org/officeDocument/2006/relationships/slideLayout" Target="../slideLayouts/slideLayout2.xml"/><Relationship Id="rId4" Type="http://schemas.openxmlformats.org/officeDocument/2006/relationships/hyperlink" Target="http://www.nature.com/nature/journal/v472/n7343/full/472283a.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ites.nationalacademies.org/PGA/Resdoc/index.htm" TargetMode="External"/><Relationship Id="rId2" Type="http://schemas.openxmlformats.org/officeDocument/2006/relationships/hyperlink" Target="http://graduate-school.phds.org/"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7000"/>
          </a:stretch>
        </a:blipFill>
        <a:effectLst/>
      </p:bgPr>
    </p:bg>
    <p:spTree>
      <p:nvGrpSpPr>
        <p:cNvPr id="1" name=""/>
        <p:cNvGrpSpPr/>
        <p:nvPr/>
      </p:nvGrpSpPr>
      <p:grpSpPr>
        <a:xfrm>
          <a:off x="0" y="0"/>
          <a:ext cx="0" cy="0"/>
          <a:chOff x="0" y="0"/>
          <a:chExt cx="0" cy="0"/>
        </a:xfrm>
      </p:grpSpPr>
      <p:sp>
        <p:nvSpPr>
          <p:cNvPr id="3" name="TextBox 2"/>
          <p:cNvSpPr txBox="1"/>
          <p:nvPr/>
        </p:nvSpPr>
        <p:spPr>
          <a:xfrm>
            <a:off x="3779912" y="1268760"/>
            <a:ext cx="3373809" cy="2862322"/>
          </a:xfrm>
          <a:prstGeom prst="rect">
            <a:avLst/>
          </a:prstGeom>
          <a:noFill/>
        </p:spPr>
        <p:txBody>
          <a:bodyPr wrap="none" rtlCol="0">
            <a:spAutoFit/>
          </a:bodyPr>
          <a:lstStyle/>
          <a:p>
            <a:r>
              <a:rPr lang="hr-HR" sz="3600" b="1" dirty="0" smtClean="0">
                <a:solidFill>
                  <a:srgbClr val="0070C0"/>
                </a:solidFill>
              </a:rPr>
              <a:t>TRIBE</a:t>
            </a:r>
          </a:p>
          <a:p>
            <a:endParaRPr lang="hr-HR" sz="3600" dirty="0" smtClean="0"/>
          </a:p>
          <a:p>
            <a:r>
              <a:rPr lang="hr-HR" sz="3600" dirty="0" smtClean="0"/>
              <a:t>TRANSLATIONAL </a:t>
            </a:r>
          </a:p>
          <a:p>
            <a:r>
              <a:rPr lang="hr-HR" sz="3600" dirty="0" smtClean="0"/>
              <a:t>RESEARCH IN </a:t>
            </a:r>
          </a:p>
          <a:p>
            <a:r>
              <a:rPr lang="hr-HR" sz="3600" dirty="0" smtClean="0"/>
              <a:t>BIOMEDICINE</a:t>
            </a:r>
            <a:endParaRPr lang="hr-HR"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24744"/>
            <a:ext cx="8229600" cy="5472608"/>
          </a:xfrm>
        </p:spPr>
        <p:txBody>
          <a:bodyPr>
            <a:normAutofit/>
          </a:bodyPr>
          <a:lstStyle/>
          <a:p>
            <a:pPr algn="l"/>
            <a:r>
              <a:rPr lang="hr-HR" sz="1800" b="1" dirty="0" smtClean="0"/>
              <a:t>			</a:t>
            </a:r>
            <a:r>
              <a:rPr lang="en-GB" sz="1800" b="1" dirty="0" smtClean="0"/>
              <a:t> </a:t>
            </a:r>
            <a:r>
              <a:rPr lang="hr-HR" sz="1600" b="1" dirty="0" smtClean="0"/>
              <a:t>E</a:t>
            </a:r>
            <a:r>
              <a:rPr lang="en-GB" sz="1600" b="1" dirty="0" err="1" smtClean="0"/>
              <a:t>xtracurricular</a:t>
            </a:r>
            <a:r>
              <a:rPr lang="en-GB" sz="1600" b="1" dirty="0" smtClean="0"/>
              <a:t> activities </a:t>
            </a:r>
            <a:r>
              <a:rPr lang="hr-HR" sz="1600" b="1" dirty="0" smtClean="0"/>
              <a:t/>
            </a:r>
            <a:br>
              <a:rPr lang="hr-HR" sz="1600" b="1" dirty="0" smtClean="0"/>
            </a:br>
            <a:r>
              <a:rPr lang="hr-HR" sz="1600" b="1" dirty="0" smtClean="0"/>
              <a:t/>
            </a:r>
            <a:br>
              <a:rPr lang="hr-HR" sz="1600" b="1" dirty="0" smtClean="0"/>
            </a:br>
            <a:r>
              <a:rPr lang="en-GB" sz="1600" b="1" dirty="0" smtClean="0"/>
              <a:t> List of required extracurricular activities and the corresponding number of ECTS:</a:t>
            </a:r>
            <a:r>
              <a:rPr lang="hr-HR" sz="1600" dirty="0" smtClean="0"/>
              <a:t/>
            </a:r>
            <a:br>
              <a:rPr lang="hr-HR" sz="1600" dirty="0" smtClean="0"/>
            </a:br>
            <a:r>
              <a:rPr lang="hr-HR" sz="1600" dirty="0" smtClean="0"/>
              <a:t/>
            </a:r>
            <a:br>
              <a:rPr lang="hr-HR" sz="1600" dirty="0" smtClean="0"/>
            </a:br>
            <a:r>
              <a:rPr lang="hr-HR" sz="1600" dirty="0" smtClean="0"/>
              <a:t>- </a:t>
            </a:r>
            <a:r>
              <a:rPr lang="hr-HR" sz="1600" b="1" dirty="0" smtClean="0">
                <a:solidFill>
                  <a:srgbClr val="FF0000"/>
                </a:solidFill>
              </a:rPr>
              <a:t>Dva rada </a:t>
            </a:r>
            <a:r>
              <a:rPr lang="hr-HR" sz="1600" dirty="0" smtClean="0"/>
              <a:t>objavljena u časopisu indeksiranom u CC-u s čimbenikom odjeka višim od 1. Pristupnik mora biti prvi autor na </a:t>
            </a:r>
            <a:r>
              <a:rPr lang="hr-HR" sz="1600" dirty="0" smtClean="0"/>
              <a:t>oba rada </a:t>
            </a:r>
            <a:r>
              <a:rPr lang="hr-HR" sz="1600" dirty="0" smtClean="0"/>
              <a:t>(15 ECTS </a:t>
            </a:r>
            <a:r>
              <a:rPr lang="hr-HR" sz="1600" dirty="0" smtClean="0"/>
              <a:t>bodova). </a:t>
            </a:r>
            <a:r>
              <a:rPr lang="hr-HR" sz="1600" dirty="0" smtClean="0"/>
              <a:t>Jedan rad m</a:t>
            </a:r>
            <a:r>
              <a:rPr lang="hr-HR" sz="1600" dirty="0" smtClean="0"/>
              <a:t>ora </a:t>
            </a:r>
            <a:r>
              <a:rPr lang="hr-HR" sz="1600" dirty="0" smtClean="0"/>
              <a:t>biti izravno povezan s temom doktorskog rada. </a:t>
            </a:r>
            <a:br>
              <a:rPr lang="hr-HR" sz="1600" dirty="0" smtClean="0"/>
            </a:br>
            <a:r>
              <a:rPr lang="en-GB" sz="1600" dirty="0" smtClean="0"/>
              <a:t> </a:t>
            </a:r>
            <a:r>
              <a:rPr lang="en-GB" sz="1600" dirty="0" smtClean="0"/>
              <a:t>- </a:t>
            </a:r>
            <a:r>
              <a:rPr lang="hr-HR" sz="1600" b="1" dirty="0" err="1" smtClean="0">
                <a:solidFill>
                  <a:srgbClr val="FF0000"/>
                </a:solidFill>
              </a:rPr>
              <a:t>Two</a:t>
            </a:r>
            <a:r>
              <a:rPr lang="hr-HR" sz="1600" b="1" dirty="0" smtClean="0">
                <a:solidFill>
                  <a:srgbClr val="FF0000"/>
                </a:solidFill>
              </a:rPr>
              <a:t> </a:t>
            </a:r>
            <a:r>
              <a:rPr lang="hr-HR" sz="1600" b="1" dirty="0" err="1" smtClean="0">
                <a:solidFill>
                  <a:srgbClr val="FF0000"/>
                </a:solidFill>
              </a:rPr>
              <a:t>papers</a:t>
            </a:r>
            <a:r>
              <a:rPr lang="en-GB" sz="1600" dirty="0" smtClean="0"/>
              <a:t> </a:t>
            </a:r>
            <a:r>
              <a:rPr lang="en-GB" sz="1600" dirty="0" smtClean="0"/>
              <a:t>published in journals indexed in CC with an impact factor above 1. At least one of these two papers must be related directly to the PhD thesis proposal (15 ECTS per paper). </a:t>
            </a:r>
            <a:r>
              <a:rPr lang="hr-HR" sz="1600" dirty="0" smtClean="0"/>
              <a:t/>
            </a:r>
            <a:br>
              <a:rPr lang="hr-HR" sz="1600" dirty="0" smtClean="0"/>
            </a:br>
            <a:r>
              <a:rPr lang="hr-HR" sz="1600" dirty="0" smtClean="0"/>
              <a:t/>
            </a:r>
            <a:br>
              <a:rPr lang="hr-HR" sz="1600" dirty="0" smtClean="0"/>
            </a:br>
            <a:r>
              <a:rPr lang="en-GB" sz="1600" dirty="0" smtClean="0"/>
              <a:t> - </a:t>
            </a:r>
            <a:r>
              <a:rPr lang="en-GB" sz="1600" b="1" dirty="0" smtClean="0">
                <a:solidFill>
                  <a:srgbClr val="FF0000"/>
                </a:solidFill>
              </a:rPr>
              <a:t>Tri annual reports </a:t>
            </a:r>
            <a:r>
              <a:rPr lang="en-GB" sz="1600" dirty="0" smtClean="0"/>
              <a:t>on mentor (supervisor) and candidate progress presented and accepted on the Council meeting (3 ECTS).</a:t>
            </a:r>
            <a:r>
              <a:rPr lang="hr-HR" sz="1600" dirty="0" smtClean="0"/>
              <a:t/>
            </a:r>
            <a:br>
              <a:rPr lang="hr-HR" sz="1600" dirty="0" smtClean="0"/>
            </a:br>
            <a:r>
              <a:rPr lang="hr-HR" sz="1600" dirty="0" smtClean="0"/>
              <a:t>- </a:t>
            </a:r>
            <a:r>
              <a:rPr lang="hr-HR" sz="1600" b="1" dirty="0" smtClean="0">
                <a:solidFill>
                  <a:srgbClr val="FF0000"/>
                </a:solidFill>
              </a:rPr>
              <a:t>Tri godišnja izvješća </a:t>
            </a:r>
            <a:r>
              <a:rPr lang="hr-HR" sz="1600" dirty="0" smtClean="0"/>
              <a:t>o napretku mentora i pristupnika prezentirana i prihvaćena na Vijeću (5 ECTS bodova, ukupno 15 ECTS bodova).</a:t>
            </a:r>
            <a:br>
              <a:rPr lang="hr-HR" sz="1600" dirty="0" smtClean="0"/>
            </a:br>
            <a:r>
              <a:rPr lang="hr-HR" sz="1600" dirty="0" smtClean="0"/>
              <a:t/>
            </a:r>
            <a:br>
              <a:rPr lang="hr-HR" sz="1600" dirty="0" smtClean="0"/>
            </a:br>
            <a:r>
              <a:rPr lang="en-GB" sz="1600" dirty="0" smtClean="0"/>
              <a:t>- At least 3 presentations / seminars (journal club) (3 ECTS total).</a:t>
            </a:r>
            <a:r>
              <a:rPr lang="hr-HR" sz="1600" dirty="0" smtClean="0"/>
              <a:t/>
            </a:r>
            <a:br>
              <a:rPr lang="hr-HR" sz="1600" dirty="0" smtClean="0"/>
            </a:br>
            <a:r>
              <a:rPr lang="en-GB" sz="1600" dirty="0" smtClean="0"/>
              <a:t>- At least 3 presentations / seminars on subject related to research in which the graduate student is involved (3 ECTS total).</a:t>
            </a:r>
            <a:r>
              <a:rPr lang="hr-HR" sz="1600" dirty="0" smtClean="0"/>
              <a:t/>
            </a:r>
            <a:br>
              <a:rPr lang="hr-HR" sz="1600" dirty="0" smtClean="0"/>
            </a:br>
            <a:endParaRPr lang="hr-HR" sz="1600" dirty="0"/>
          </a:p>
        </p:txBody>
      </p:sp>
      <p:pic>
        <p:nvPicPr>
          <p:cNvPr id="4" name="Picture 3" descr="Zarulja.jpg"/>
          <p:cNvPicPr>
            <a:picLocks noChangeAspect="1"/>
          </p:cNvPicPr>
          <p:nvPr/>
        </p:nvPicPr>
        <p:blipFill>
          <a:blip r:embed="rId2" cstate="print"/>
          <a:stretch>
            <a:fillRect/>
          </a:stretch>
        </p:blipFill>
        <p:spPr>
          <a:xfrm>
            <a:off x="323528" y="260648"/>
            <a:ext cx="1080120" cy="132172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88840"/>
            <a:ext cx="8496944" cy="4293096"/>
          </a:xfrm>
        </p:spPr>
        <p:txBody>
          <a:bodyPr>
            <a:noAutofit/>
          </a:bodyPr>
          <a:lstStyle/>
          <a:p>
            <a:pPr algn="l"/>
            <a:r>
              <a:rPr lang="hr-HR" sz="1200" dirty="0" smtClean="0"/>
              <a:t/>
            </a:r>
            <a:br>
              <a:rPr lang="hr-HR" sz="1200" dirty="0" smtClean="0"/>
            </a:br>
            <a:r>
              <a:rPr lang="hr-HR" sz="1800" b="1" dirty="0" smtClean="0">
                <a:latin typeface="+mn-lt"/>
              </a:rPr>
              <a:t>Some </a:t>
            </a:r>
            <a:r>
              <a:rPr lang="hr-HR" sz="1800" b="1" dirty="0" err="1" smtClean="0">
                <a:latin typeface="+mn-lt"/>
              </a:rPr>
              <a:t>of</a:t>
            </a:r>
            <a:r>
              <a:rPr lang="hr-HR" sz="1800" b="1" dirty="0" smtClean="0">
                <a:latin typeface="+mn-lt"/>
              </a:rPr>
              <a:t> </a:t>
            </a:r>
            <a:r>
              <a:rPr lang="hr-HR" sz="1800" b="1" dirty="0" err="1" smtClean="0">
                <a:latin typeface="+mn-lt"/>
              </a:rPr>
              <a:t>the</a:t>
            </a:r>
            <a:r>
              <a:rPr lang="hr-HR" sz="1800" b="1" dirty="0" smtClean="0">
                <a:latin typeface="+mn-lt"/>
              </a:rPr>
              <a:t> </a:t>
            </a:r>
            <a:r>
              <a:rPr lang="hr-HR" sz="1800" b="1" dirty="0" err="1" smtClean="0">
                <a:latin typeface="+mn-lt"/>
              </a:rPr>
              <a:t>extracurricular</a:t>
            </a:r>
            <a:r>
              <a:rPr lang="hr-HR" sz="1800" b="1" dirty="0" smtClean="0">
                <a:latin typeface="+mn-lt"/>
              </a:rPr>
              <a:t> </a:t>
            </a:r>
            <a:r>
              <a:rPr lang="hr-HR" sz="1800" b="1" dirty="0" err="1" smtClean="0">
                <a:latin typeface="+mn-lt"/>
              </a:rPr>
              <a:t>activities</a:t>
            </a:r>
            <a:r>
              <a:rPr lang="hr-HR" sz="1800" b="1" dirty="0" smtClean="0">
                <a:latin typeface="+mn-lt"/>
              </a:rPr>
              <a:t> </a:t>
            </a:r>
            <a:r>
              <a:rPr lang="hr-HR" sz="1800" b="1" dirty="0" err="1" smtClean="0">
                <a:latin typeface="+mn-lt"/>
              </a:rPr>
              <a:t>and</a:t>
            </a:r>
            <a:r>
              <a:rPr lang="hr-HR" sz="1800" b="1" dirty="0" smtClean="0">
                <a:latin typeface="+mn-lt"/>
              </a:rPr>
              <a:t> </a:t>
            </a:r>
            <a:r>
              <a:rPr lang="hr-HR" sz="1800" b="1" dirty="0" err="1" smtClean="0">
                <a:latin typeface="+mn-lt"/>
              </a:rPr>
              <a:t>their</a:t>
            </a:r>
            <a:r>
              <a:rPr lang="hr-HR" sz="1800" b="1" dirty="0" smtClean="0">
                <a:latin typeface="+mn-lt"/>
              </a:rPr>
              <a:t> ECTS:</a:t>
            </a:r>
            <a:br>
              <a:rPr lang="hr-HR" sz="1800" b="1" dirty="0" smtClean="0">
                <a:latin typeface="+mn-lt"/>
              </a:rPr>
            </a:br>
            <a:r>
              <a:rPr lang="hr-HR" sz="1800" b="1" dirty="0" smtClean="0">
                <a:latin typeface="+mn-lt"/>
              </a:rPr>
              <a:t/>
            </a:r>
            <a:br>
              <a:rPr lang="hr-HR" sz="1800" b="1" dirty="0" smtClean="0">
                <a:latin typeface="+mn-lt"/>
              </a:rPr>
            </a:br>
            <a:r>
              <a:rPr lang="hr-HR" sz="1800" dirty="0" smtClean="0">
                <a:latin typeface="+mn-lt"/>
              </a:rPr>
              <a:t>- Dodatni znanstveni rad objavljen u časopisu indeksiranom u CC-u </a:t>
            </a:r>
            <a:br>
              <a:rPr lang="hr-HR" sz="1800" dirty="0" smtClean="0">
                <a:latin typeface="+mn-lt"/>
              </a:rPr>
            </a:br>
            <a:r>
              <a:rPr lang="hr-HR" sz="1800" dirty="0" smtClean="0">
                <a:latin typeface="+mn-lt"/>
              </a:rPr>
              <a:t>  (prvo autorstvo 10 ECTS bodova, koautorstvo 5 ECTS bodova)</a:t>
            </a:r>
            <a:br>
              <a:rPr lang="hr-HR" sz="1800" dirty="0" smtClean="0">
                <a:latin typeface="+mn-lt"/>
              </a:rPr>
            </a:br>
            <a:r>
              <a:rPr lang="hr-HR" sz="1800" dirty="0" smtClean="0">
                <a:latin typeface="+mn-lt"/>
              </a:rPr>
              <a:t/>
            </a:r>
            <a:br>
              <a:rPr lang="hr-HR" sz="1800" dirty="0" smtClean="0">
                <a:latin typeface="+mn-lt"/>
              </a:rPr>
            </a:br>
            <a:r>
              <a:rPr lang="hr-HR" sz="1800" dirty="0" smtClean="0">
                <a:latin typeface="+mn-lt"/>
              </a:rPr>
              <a:t>- Sudjelovanje na međunarodnom kongresu (kongresno priopćenje): usmeno izlaganje </a:t>
            </a:r>
            <a:br>
              <a:rPr lang="hr-HR" sz="1800" dirty="0" smtClean="0">
                <a:latin typeface="+mn-lt"/>
              </a:rPr>
            </a:br>
            <a:r>
              <a:rPr lang="hr-HR" sz="1800" dirty="0" smtClean="0">
                <a:latin typeface="+mn-lt"/>
              </a:rPr>
              <a:t>  (3 ECTS boda), </a:t>
            </a:r>
            <a:r>
              <a:rPr lang="hr-HR" sz="1800" dirty="0" err="1" smtClean="0">
                <a:latin typeface="+mn-lt"/>
              </a:rPr>
              <a:t>poster</a:t>
            </a:r>
            <a:r>
              <a:rPr lang="hr-HR" sz="1800" dirty="0" smtClean="0">
                <a:latin typeface="+mn-lt"/>
              </a:rPr>
              <a:t> prezentacija (1 ECTS boda).</a:t>
            </a:r>
            <a:br>
              <a:rPr lang="hr-HR" sz="1800" dirty="0" smtClean="0">
                <a:latin typeface="+mn-lt"/>
              </a:rPr>
            </a:br>
            <a:r>
              <a:rPr lang="hr-HR" sz="1800" dirty="0" smtClean="0">
                <a:latin typeface="+mn-lt"/>
              </a:rPr>
              <a:t/>
            </a:r>
            <a:br>
              <a:rPr lang="hr-HR" sz="1800" dirty="0" smtClean="0">
                <a:latin typeface="+mn-lt"/>
              </a:rPr>
            </a:br>
            <a:r>
              <a:rPr lang="hr-HR" sz="1800" dirty="0" smtClean="0">
                <a:latin typeface="+mn-lt"/>
              </a:rPr>
              <a:t>- Sudjelovanje na domaćem kongresu (kongresno priopćenje): usmeno izlaganje </a:t>
            </a:r>
            <a:br>
              <a:rPr lang="hr-HR" sz="1800" dirty="0" smtClean="0">
                <a:latin typeface="+mn-lt"/>
              </a:rPr>
            </a:br>
            <a:r>
              <a:rPr lang="hr-HR" sz="1800" dirty="0" smtClean="0">
                <a:latin typeface="+mn-lt"/>
              </a:rPr>
              <a:t>  (1 ECTS bod), </a:t>
            </a:r>
            <a:r>
              <a:rPr lang="hr-HR" sz="1800" dirty="0" err="1" smtClean="0">
                <a:latin typeface="+mn-lt"/>
              </a:rPr>
              <a:t>poster</a:t>
            </a:r>
            <a:r>
              <a:rPr lang="hr-HR" sz="1800" dirty="0" smtClean="0">
                <a:latin typeface="+mn-lt"/>
              </a:rPr>
              <a:t> prezentacija (0.5 ECTS boda).</a:t>
            </a:r>
            <a:br>
              <a:rPr lang="hr-HR" sz="1800" dirty="0" smtClean="0">
                <a:latin typeface="+mn-lt"/>
              </a:rPr>
            </a:br>
            <a:r>
              <a:rPr lang="hr-HR" sz="1800" dirty="0" smtClean="0">
                <a:latin typeface="+mn-lt"/>
              </a:rPr>
              <a:t/>
            </a:r>
            <a:br>
              <a:rPr lang="hr-HR" sz="1800" dirty="0" smtClean="0">
                <a:latin typeface="+mn-lt"/>
              </a:rPr>
            </a:br>
            <a:r>
              <a:rPr lang="hr-HR" sz="1800" dirty="0" smtClean="0">
                <a:latin typeface="+mn-lt"/>
              </a:rPr>
              <a:t>- Sudjelovanje na domaćim, </a:t>
            </a:r>
            <a:r>
              <a:rPr lang="hr-HR" sz="1800" dirty="0" err="1" smtClean="0">
                <a:latin typeface="+mn-lt"/>
              </a:rPr>
              <a:t>domaćim</a:t>
            </a:r>
            <a:r>
              <a:rPr lang="hr-HR" sz="1800" dirty="0" smtClean="0">
                <a:latin typeface="+mn-lt"/>
              </a:rPr>
              <a:t> s međunarodnim sudjelovanje, ili međunarodnim</a:t>
            </a:r>
            <a:br>
              <a:rPr lang="hr-HR" sz="1800" dirty="0" smtClean="0">
                <a:latin typeface="+mn-lt"/>
              </a:rPr>
            </a:br>
            <a:r>
              <a:rPr lang="hr-HR" sz="1800" dirty="0" smtClean="0">
                <a:latin typeface="+mn-lt"/>
              </a:rPr>
              <a:t>  znanstvenim seminarima, tečajevima, konferencijama, ljetnim školama i </a:t>
            </a:r>
            <a:r>
              <a:rPr lang="hr-HR" sz="1800" dirty="0" err="1" smtClean="0">
                <a:latin typeface="+mn-lt"/>
              </a:rPr>
              <a:t>sl</a:t>
            </a:r>
            <a:r>
              <a:rPr lang="hr-HR" sz="1800" dirty="0" smtClean="0">
                <a:latin typeface="+mn-lt"/>
              </a:rPr>
              <a:t>.</a:t>
            </a:r>
            <a:br>
              <a:rPr lang="hr-HR" sz="1800" dirty="0" smtClean="0">
                <a:latin typeface="+mn-lt"/>
              </a:rPr>
            </a:br>
            <a:r>
              <a:rPr lang="hr-HR" sz="1800" dirty="0" smtClean="0">
                <a:latin typeface="+mn-lt"/>
              </a:rPr>
              <a:t>  (0.2 – 5 ECTS boda).</a:t>
            </a:r>
            <a:br>
              <a:rPr lang="hr-HR" sz="1800" dirty="0" smtClean="0">
                <a:latin typeface="+mn-lt"/>
              </a:rPr>
            </a:br>
            <a:r>
              <a:rPr lang="hr-HR" sz="1800" dirty="0" smtClean="0">
                <a:latin typeface="+mn-lt"/>
              </a:rPr>
              <a:t/>
            </a:r>
            <a:br>
              <a:rPr lang="hr-HR" sz="1800" dirty="0" smtClean="0">
                <a:latin typeface="+mn-lt"/>
              </a:rPr>
            </a:br>
            <a:r>
              <a:rPr lang="hr-HR" sz="1800" dirty="0" smtClean="0">
                <a:latin typeface="+mn-lt"/>
              </a:rPr>
              <a:t>- Pohađanje predavanja i seminara koje organizira Ured za znanost </a:t>
            </a:r>
            <a:br>
              <a:rPr lang="hr-HR" sz="1800" dirty="0" smtClean="0">
                <a:latin typeface="+mn-lt"/>
              </a:rPr>
            </a:br>
            <a:r>
              <a:rPr lang="hr-HR" sz="1800" dirty="0" smtClean="0">
                <a:latin typeface="+mn-lt"/>
              </a:rPr>
              <a:t>  (0.5 ECTS boda  predavač, 0.2 ECTS boda slušač)</a:t>
            </a:r>
            <a:endParaRPr lang="hr-HR" sz="1800" dirty="0">
              <a:latin typeface="+mn-lt"/>
            </a:endParaRPr>
          </a:p>
        </p:txBody>
      </p:sp>
      <p:pic>
        <p:nvPicPr>
          <p:cNvPr id="3" name="Picture 2" descr="Zarulja.jpg"/>
          <p:cNvPicPr>
            <a:picLocks noChangeAspect="1"/>
          </p:cNvPicPr>
          <p:nvPr/>
        </p:nvPicPr>
        <p:blipFill>
          <a:blip r:embed="rId2" cstate="print"/>
          <a:stretch>
            <a:fillRect/>
          </a:stretch>
        </p:blipFill>
        <p:spPr>
          <a:xfrm>
            <a:off x="323528" y="260648"/>
            <a:ext cx="1080120" cy="132172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2060848"/>
            <a:ext cx="8280920" cy="3693319"/>
          </a:xfrm>
          <a:prstGeom prst="rect">
            <a:avLst/>
          </a:prstGeom>
          <a:noFill/>
        </p:spPr>
        <p:txBody>
          <a:bodyPr wrap="square" rtlCol="0">
            <a:spAutoFit/>
          </a:bodyPr>
          <a:lstStyle/>
          <a:p>
            <a:r>
              <a:rPr lang="hr-HR" b="1" dirty="0" smtClean="0"/>
              <a:t>Mentor </a:t>
            </a:r>
          </a:p>
          <a:p>
            <a:endParaRPr lang="pl-PL" dirty="0" smtClean="0"/>
          </a:p>
          <a:p>
            <a:r>
              <a:rPr lang="en-GB" dirty="0" smtClean="0"/>
              <a:t>The PhD and Specialist thesis mentor (supervisor) is a teacher or a researcher </a:t>
            </a:r>
            <a:r>
              <a:rPr lang="en-US" dirty="0" smtClean="0"/>
              <a:t>holding a research and teaching rank or research rank respectively. </a:t>
            </a:r>
            <a:endParaRPr lang="hr-HR" dirty="0" smtClean="0"/>
          </a:p>
          <a:p>
            <a:endParaRPr lang="hr-HR" dirty="0" smtClean="0"/>
          </a:p>
          <a:p>
            <a:r>
              <a:rPr lang="en-GB" dirty="0" smtClean="0"/>
              <a:t>At the time of appointment, the mentors (supervisors) must have scientific achievements in </a:t>
            </a:r>
            <a:r>
              <a:rPr lang="en-GB" u="sng" dirty="0" smtClean="0"/>
              <a:t>the last five years which include at least three papers </a:t>
            </a:r>
            <a:r>
              <a:rPr lang="en-GB" dirty="0" smtClean="0"/>
              <a:t>from the corresponding research field published in journals indexed in Current Contents (CC). </a:t>
            </a:r>
            <a:endParaRPr lang="hr-HR" dirty="0" smtClean="0"/>
          </a:p>
          <a:p>
            <a:endParaRPr lang="hr-HR" dirty="0" smtClean="0"/>
          </a:p>
          <a:p>
            <a:r>
              <a:rPr lang="en-GB" dirty="0" smtClean="0"/>
              <a:t>With the aim of ensuring the quality of final thesis, the supervision can be granted to researchers outside the School who sign an Agreement of Cooperation and Responsibilities.</a:t>
            </a:r>
            <a:endParaRPr lang="hr-HR" dirty="0" smtClean="0"/>
          </a:p>
          <a:p>
            <a:endParaRPr lang="hr-HR" dirty="0" smtClean="0"/>
          </a:p>
        </p:txBody>
      </p:sp>
      <p:pic>
        <p:nvPicPr>
          <p:cNvPr id="4" name="Picture 3" descr="Zarulja.jpg"/>
          <p:cNvPicPr>
            <a:picLocks noChangeAspect="1"/>
          </p:cNvPicPr>
          <p:nvPr/>
        </p:nvPicPr>
        <p:blipFill>
          <a:blip r:embed="rId2" cstate="print"/>
          <a:stretch>
            <a:fillRect/>
          </a:stretch>
        </p:blipFill>
        <p:spPr>
          <a:xfrm>
            <a:off x="323528" y="260648"/>
            <a:ext cx="1080120" cy="132172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4581128"/>
            <a:ext cx="8568952" cy="2031325"/>
          </a:xfrm>
          <a:prstGeom prst="rect">
            <a:avLst/>
          </a:prstGeom>
        </p:spPr>
        <p:txBody>
          <a:bodyPr wrap="square">
            <a:spAutoFit/>
          </a:bodyPr>
          <a:lstStyle/>
          <a:p>
            <a:r>
              <a:rPr lang="hr-HR" dirty="0" smtClean="0"/>
              <a:t>Taylor M. </a:t>
            </a:r>
            <a:r>
              <a:rPr lang="en-US" b="1" dirty="0" smtClean="0"/>
              <a:t>Reform the PhD system or close it down</a:t>
            </a:r>
            <a:r>
              <a:rPr lang="hr-HR" b="1" dirty="0" smtClean="0"/>
              <a:t>. </a:t>
            </a:r>
            <a:r>
              <a:rPr lang="hr-HR" dirty="0" smtClean="0"/>
              <a:t>Nature 472, 261 (2011) </a:t>
            </a:r>
          </a:p>
          <a:p>
            <a:endParaRPr lang="hr-HR" dirty="0"/>
          </a:p>
          <a:p>
            <a:r>
              <a:rPr lang="en-US" dirty="0" smtClean="0"/>
              <a:t>In many field</a:t>
            </a:r>
            <a:r>
              <a:rPr lang="en-US" b="1" dirty="0" smtClean="0"/>
              <a:t>s, it creates only a cruel fantasy of future employment </a:t>
            </a:r>
            <a:r>
              <a:rPr lang="en-US" dirty="0" smtClean="0"/>
              <a:t>that promotes the self-interest of faculty members at the expense of students. The reality is that there are very few jobs for people who might have spent up to 12 years on their degrees.</a:t>
            </a:r>
            <a:endParaRPr lang="hr-HR" dirty="0" smtClean="0"/>
          </a:p>
          <a:p>
            <a:r>
              <a:rPr lang="en-US" dirty="0" smtClean="0"/>
              <a:t>But in far too many cases, specialization has led to areas of research so narrow that they are of interest only to other people working in the same fields, subfields or sub-subfields.</a:t>
            </a:r>
            <a:endParaRPr lang="hr-HR" dirty="0" smtClean="0"/>
          </a:p>
        </p:txBody>
      </p:sp>
      <p:pic>
        <p:nvPicPr>
          <p:cNvPr id="2054" name="Picture 6"/>
          <p:cNvPicPr>
            <a:picLocks noChangeAspect="1" noChangeArrowheads="1"/>
          </p:cNvPicPr>
          <p:nvPr/>
        </p:nvPicPr>
        <p:blipFill>
          <a:blip r:embed="rId2" cstate="print"/>
          <a:srcRect/>
          <a:stretch>
            <a:fillRect/>
          </a:stretch>
        </p:blipFill>
        <p:spPr bwMode="auto">
          <a:xfrm>
            <a:off x="251520" y="1772816"/>
            <a:ext cx="8381281" cy="2761302"/>
          </a:xfrm>
          <a:prstGeom prst="rect">
            <a:avLst/>
          </a:prstGeom>
          <a:noFill/>
          <a:ln w="9525">
            <a:noFill/>
            <a:miter lim="800000"/>
            <a:headEnd/>
            <a:tailEnd/>
          </a:ln>
        </p:spPr>
      </p:pic>
      <p:pic>
        <p:nvPicPr>
          <p:cNvPr id="4" name="Picture 3" descr="Zarulja.jpg"/>
          <p:cNvPicPr>
            <a:picLocks noChangeAspect="1"/>
          </p:cNvPicPr>
          <p:nvPr/>
        </p:nvPicPr>
        <p:blipFill>
          <a:blip r:embed="rId3" cstate="print"/>
          <a:stretch>
            <a:fillRect/>
          </a:stretch>
        </p:blipFill>
        <p:spPr>
          <a:xfrm>
            <a:off x="323528" y="260648"/>
            <a:ext cx="1080120" cy="1321726"/>
          </a:xfrm>
          <a:prstGeom prst="rect">
            <a:avLst/>
          </a:prstGeom>
        </p:spPr>
      </p:pic>
      <p:cxnSp>
        <p:nvCxnSpPr>
          <p:cNvPr id="6" name="Straight Connector 5"/>
          <p:cNvCxnSpPr/>
          <p:nvPr/>
        </p:nvCxnSpPr>
        <p:spPr>
          <a:xfrm>
            <a:off x="1835696" y="5445224"/>
            <a:ext cx="4896544" cy="0"/>
          </a:xfrm>
          <a:prstGeom prst="line">
            <a:avLst/>
          </a:prstGeom>
          <a:ln w="57150"/>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8229600" cy="1143000"/>
          </a:xfrm>
        </p:spPr>
        <p:txBody>
          <a:bodyPr>
            <a:noAutofit/>
          </a:bodyPr>
          <a:lstStyle/>
          <a:p>
            <a:r>
              <a:rPr lang="hr-HR" sz="2800" dirty="0" err="1" smtClean="0">
                <a:hlinkClick r:id="rId3"/>
              </a:rPr>
              <a:t>Education</a:t>
            </a:r>
            <a:r>
              <a:rPr lang="hr-HR" sz="2800" dirty="0" smtClean="0">
                <a:hlinkClick r:id="rId3"/>
              </a:rPr>
              <a:t>: </a:t>
            </a:r>
            <a:r>
              <a:rPr lang="hr-HR" sz="2800" dirty="0" err="1" smtClean="0">
                <a:hlinkClick r:id="rId3"/>
              </a:rPr>
              <a:t>The</a:t>
            </a:r>
            <a:r>
              <a:rPr lang="hr-HR" sz="2800" dirty="0" smtClean="0">
                <a:hlinkClick r:id="rId3"/>
              </a:rPr>
              <a:t> </a:t>
            </a:r>
            <a:r>
              <a:rPr lang="hr-HR" sz="2800" dirty="0" err="1" smtClean="0">
                <a:hlinkClick r:id="rId3"/>
              </a:rPr>
              <a:t>PhD</a:t>
            </a:r>
            <a:r>
              <a:rPr lang="hr-HR" sz="2800" dirty="0" smtClean="0">
                <a:hlinkClick r:id="rId3"/>
              </a:rPr>
              <a:t> </a:t>
            </a:r>
            <a:r>
              <a:rPr lang="hr-HR" sz="2800" dirty="0" err="1" smtClean="0">
                <a:hlinkClick r:id="rId3"/>
              </a:rPr>
              <a:t>factory</a:t>
            </a:r>
            <a:r>
              <a:rPr lang="hr-HR" sz="2800" dirty="0" smtClean="0">
                <a:hlinkClick r:id="rId3"/>
              </a:rPr>
              <a:t> </a:t>
            </a:r>
            <a:r>
              <a:rPr lang="hr-HR" sz="2400" b="1" dirty="0" smtClean="0"/>
              <a:t/>
            </a:r>
            <a:br>
              <a:rPr lang="hr-HR" sz="2400" b="1" dirty="0" smtClean="0"/>
            </a:br>
            <a:r>
              <a:rPr lang="hr-HR" sz="2400" dirty="0" err="1" smtClean="0"/>
              <a:t>Cyranoski</a:t>
            </a:r>
            <a:r>
              <a:rPr lang="hr-HR" sz="2400" dirty="0" smtClean="0"/>
              <a:t> D. et al. Nature 472, 276-279 (20 April 2011)</a:t>
            </a:r>
            <a:endParaRPr lang="hr-HR" sz="2400" dirty="0"/>
          </a:p>
        </p:txBody>
      </p:sp>
      <p:pic>
        <p:nvPicPr>
          <p:cNvPr id="3074" name="Picture 2"/>
          <p:cNvPicPr>
            <a:picLocks noChangeAspect="1" noChangeArrowheads="1"/>
          </p:cNvPicPr>
          <p:nvPr/>
        </p:nvPicPr>
        <p:blipFill>
          <a:blip r:embed="rId4" cstate="print"/>
          <a:srcRect/>
          <a:stretch>
            <a:fillRect/>
          </a:stretch>
        </p:blipFill>
        <p:spPr bwMode="auto">
          <a:xfrm>
            <a:off x="206197" y="2983001"/>
            <a:ext cx="8758291" cy="3398327"/>
          </a:xfrm>
          <a:prstGeom prst="rect">
            <a:avLst/>
          </a:prstGeom>
          <a:noFill/>
          <a:ln w="9525">
            <a:noFill/>
            <a:miter lim="800000"/>
            <a:headEnd/>
            <a:tailEnd/>
          </a:ln>
        </p:spPr>
      </p:pic>
      <p:pic>
        <p:nvPicPr>
          <p:cNvPr id="4" name="Picture 3" descr="Zarulja.jpg"/>
          <p:cNvPicPr>
            <a:picLocks noChangeAspect="1"/>
          </p:cNvPicPr>
          <p:nvPr/>
        </p:nvPicPr>
        <p:blipFill>
          <a:blip r:embed="rId5" cstate="print"/>
          <a:stretch>
            <a:fillRect/>
          </a:stretch>
        </p:blipFill>
        <p:spPr>
          <a:xfrm>
            <a:off x="323528" y="260648"/>
            <a:ext cx="1080120" cy="132172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098" name="Picture 2"/>
          <p:cNvPicPr>
            <a:picLocks noChangeAspect="1" noChangeArrowheads="1"/>
          </p:cNvPicPr>
          <p:nvPr/>
        </p:nvPicPr>
        <p:blipFill>
          <a:blip r:embed="rId2" cstate="print"/>
          <a:srcRect/>
          <a:stretch>
            <a:fillRect/>
          </a:stretch>
        </p:blipFill>
        <p:spPr bwMode="auto">
          <a:xfrm>
            <a:off x="1979712" y="620688"/>
            <a:ext cx="6867525" cy="5924550"/>
          </a:xfrm>
          <a:prstGeom prst="rect">
            <a:avLst/>
          </a:prstGeom>
          <a:noFill/>
          <a:ln w="9525">
            <a:noFill/>
            <a:miter lim="800000"/>
            <a:headEnd/>
            <a:tailEnd/>
          </a:ln>
        </p:spPr>
      </p:pic>
      <p:pic>
        <p:nvPicPr>
          <p:cNvPr id="4" name="Picture 3" descr="Zarulja.jpg"/>
          <p:cNvPicPr>
            <a:picLocks noChangeAspect="1"/>
          </p:cNvPicPr>
          <p:nvPr/>
        </p:nvPicPr>
        <p:blipFill>
          <a:blip r:embed="rId3" cstate="print"/>
          <a:stretch>
            <a:fillRect/>
          </a:stretch>
        </p:blipFill>
        <p:spPr>
          <a:xfrm>
            <a:off x="323528" y="260648"/>
            <a:ext cx="1080120" cy="132172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5122" name="Picture 2"/>
          <p:cNvPicPr>
            <a:picLocks noChangeAspect="1" noChangeArrowheads="1"/>
          </p:cNvPicPr>
          <p:nvPr/>
        </p:nvPicPr>
        <p:blipFill>
          <a:blip r:embed="rId3" cstate="print"/>
          <a:srcRect/>
          <a:stretch>
            <a:fillRect/>
          </a:stretch>
        </p:blipFill>
        <p:spPr bwMode="auto">
          <a:xfrm>
            <a:off x="179512" y="2708920"/>
            <a:ext cx="8773486" cy="3154259"/>
          </a:xfrm>
          <a:prstGeom prst="rect">
            <a:avLst/>
          </a:prstGeom>
          <a:noFill/>
          <a:ln w="9525">
            <a:noFill/>
            <a:miter lim="800000"/>
            <a:headEnd/>
            <a:tailEnd/>
          </a:ln>
        </p:spPr>
      </p:pic>
      <p:pic>
        <p:nvPicPr>
          <p:cNvPr id="4" name="Picture 3" descr="Zarulja.jpg"/>
          <p:cNvPicPr>
            <a:picLocks noChangeAspect="1"/>
          </p:cNvPicPr>
          <p:nvPr/>
        </p:nvPicPr>
        <p:blipFill>
          <a:blip r:embed="rId4" cstate="print"/>
          <a:stretch>
            <a:fillRect/>
          </a:stretch>
        </p:blipFill>
        <p:spPr>
          <a:xfrm>
            <a:off x="323528" y="260648"/>
            <a:ext cx="1080120" cy="1321726"/>
          </a:xfrm>
          <a:prstGeom prst="rect">
            <a:avLst/>
          </a:prstGeom>
        </p:spPr>
      </p:pic>
      <p:sp>
        <p:nvSpPr>
          <p:cNvPr id="5" name="Oval 4"/>
          <p:cNvSpPr/>
          <p:nvPr/>
        </p:nvSpPr>
        <p:spPr>
          <a:xfrm>
            <a:off x="3419872" y="3140968"/>
            <a:ext cx="432048" cy="21602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6146" name="Picture 2"/>
          <p:cNvPicPr>
            <a:picLocks noGrp="1" noChangeAspect="1" noChangeArrowheads="1"/>
          </p:cNvPicPr>
          <p:nvPr>
            <p:ph idx="1"/>
          </p:nvPr>
        </p:nvPicPr>
        <p:blipFill>
          <a:blip r:embed="rId2" cstate="print"/>
          <a:srcRect/>
          <a:stretch>
            <a:fillRect/>
          </a:stretch>
        </p:blipFill>
        <p:spPr bwMode="auto">
          <a:xfrm>
            <a:off x="2555776" y="72008"/>
            <a:ext cx="5757830" cy="6669360"/>
          </a:xfrm>
          <a:prstGeom prst="rect">
            <a:avLst/>
          </a:prstGeom>
          <a:noFill/>
          <a:ln w="9525">
            <a:noFill/>
            <a:miter lim="800000"/>
            <a:headEnd/>
            <a:tailEnd/>
          </a:ln>
        </p:spPr>
      </p:pic>
      <p:pic>
        <p:nvPicPr>
          <p:cNvPr id="4" name="Picture 3" descr="Zarulja.jpg"/>
          <p:cNvPicPr>
            <a:picLocks noChangeAspect="1"/>
          </p:cNvPicPr>
          <p:nvPr/>
        </p:nvPicPr>
        <p:blipFill>
          <a:blip r:embed="rId3" cstate="print"/>
          <a:stretch>
            <a:fillRect/>
          </a:stretch>
        </p:blipFill>
        <p:spPr>
          <a:xfrm>
            <a:off x="323528" y="260648"/>
            <a:ext cx="1080120" cy="132172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627784" y="1124744"/>
            <a:ext cx="3962400" cy="1238250"/>
          </a:xfrm>
          <a:prstGeom prst="rect">
            <a:avLst/>
          </a:prstGeom>
          <a:noFill/>
          <a:ln w="9525">
            <a:noFill/>
            <a:miter lim="800000"/>
            <a:headEnd/>
            <a:tailEnd/>
          </a:ln>
        </p:spPr>
      </p:pic>
      <p:pic>
        <p:nvPicPr>
          <p:cNvPr id="4" name="Picture 3" descr="Zarulja.jpg"/>
          <p:cNvPicPr>
            <a:picLocks noChangeAspect="1"/>
          </p:cNvPicPr>
          <p:nvPr/>
        </p:nvPicPr>
        <p:blipFill>
          <a:blip r:embed="rId4" cstate="print"/>
          <a:stretch>
            <a:fillRect/>
          </a:stretch>
        </p:blipFill>
        <p:spPr>
          <a:xfrm>
            <a:off x="323528" y="260648"/>
            <a:ext cx="1080120" cy="1321726"/>
          </a:xfrm>
          <a:prstGeom prst="rect">
            <a:avLst/>
          </a:prstGeom>
        </p:spPr>
      </p:pic>
      <p:pic>
        <p:nvPicPr>
          <p:cNvPr id="2051" name="Picture 3"/>
          <p:cNvPicPr>
            <a:picLocks noChangeAspect="1" noChangeArrowheads="1"/>
          </p:cNvPicPr>
          <p:nvPr/>
        </p:nvPicPr>
        <p:blipFill>
          <a:blip r:embed="rId5" cstate="print"/>
          <a:srcRect/>
          <a:stretch>
            <a:fillRect/>
          </a:stretch>
        </p:blipFill>
        <p:spPr bwMode="auto">
          <a:xfrm>
            <a:off x="2699792" y="2492896"/>
            <a:ext cx="3771900" cy="238125"/>
          </a:xfrm>
          <a:prstGeom prst="rect">
            <a:avLst/>
          </a:prstGeom>
          <a:noFill/>
          <a:ln w="9525">
            <a:noFill/>
            <a:miter lim="800000"/>
            <a:headEnd/>
            <a:tailEnd/>
          </a:ln>
        </p:spPr>
      </p:pic>
      <p:sp>
        <p:nvSpPr>
          <p:cNvPr id="5" name="TextBox 4"/>
          <p:cNvSpPr txBox="1"/>
          <p:nvPr/>
        </p:nvSpPr>
        <p:spPr>
          <a:xfrm>
            <a:off x="611560" y="3212976"/>
            <a:ext cx="8352928" cy="3046988"/>
          </a:xfrm>
          <a:prstGeom prst="rect">
            <a:avLst/>
          </a:prstGeom>
          <a:noFill/>
        </p:spPr>
        <p:txBody>
          <a:bodyPr wrap="square" rtlCol="0">
            <a:spAutoFit/>
          </a:bodyPr>
          <a:lstStyle/>
          <a:p>
            <a:r>
              <a:rPr lang="en-US" sz="2400" b="1" dirty="0" smtClean="0"/>
              <a:t>Career patterns in bioscience research </a:t>
            </a:r>
          </a:p>
          <a:p>
            <a:endParaRPr lang="en-US" sz="2400" b="1" dirty="0" smtClean="0"/>
          </a:p>
          <a:p>
            <a:r>
              <a:rPr lang="en-US" sz="2400" b="1" dirty="0" smtClean="0"/>
              <a:t>Tournament model</a:t>
            </a:r>
            <a:endParaRPr lang="hr-HR" sz="2400" b="1" dirty="0" smtClean="0"/>
          </a:p>
          <a:p>
            <a:endParaRPr lang="en-US" sz="2400" b="1" dirty="0" smtClean="0"/>
          </a:p>
          <a:p>
            <a:pPr marL="177800" indent="-177800"/>
            <a:r>
              <a:rPr lang="en-US" sz="2400" dirty="0" smtClean="0"/>
              <a:t>- Equal chances of winning a prize</a:t>
            </a:r>
          </a:p>
          <a:p>
            <a:pPr marL="177800" indent="-177800"/>
            <a:r>
              <a:rPr lang="en-US" sz="2400" dirty="0" smtClean="0"/>
              <a:t>- Turning small differences in productivity in huge differences in recognition and awards</a:t>
            </a:r>
          </a:p>
          <a:p>
            <a:pPr marL="177800" indent="-177800"/>
            <a:r>
              <a:rPr lang="en-US" sz="2400" dirty="0" smtClean="0"/>
              <a:t>- High competitiveness</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564904"/>
            <a:ext cx="7560840" cy="3416320"/>
          </a:xfrm>
          <a:prstGeom prst="rect">
            <a:avLst/>
          </a:prstGeom>
        </p:spPr>
        <p:txBody>
          <a:bodyPr wrap="square">
            <a:spAutoFit/>
          </a:bodyPr>
          <a:lstStyle/>
          <a:p>
            <a:r>
              <a:rPr lang="en-US" sz="2400" dirty="0"/>
              <a:t>To facilitate change, universities should move away from excessive competition fuelled by pernicious rating systems, and develop structures and procedures that foster cooperation. This would enable them to share faculty members, students and resources, and to efficiently increase educational opportunities. Institutions wouldn’t need a department in every field, and could outsource some subjects. Teleconferencing and the Internet mean that cooperation is no longer limited by physical proximity</a:t>
            </a:r>
            <a:r>
              <a:rPr lang="en-US" sz="2400" dirty="0" smtClean="0"/>
              <a:t>.</a:t>
            </a:r>
            <a:endParaRPr lang="en-US" sz="2400" dirty="0"/>
          </a:p>
        </p:txBody>
      </p:sp>
      <p:pic>
        <p:nvPicPr>
          <p:cNvPr id="3" name="Picture 2" descr="Zarulja.jpg"/>
          <p:cNvPicPr>
            <a:picLocks noChangeAspect="1"/>
          </p:cNvPicPr>
          <p:nvPr/>
        </p:nvPicPr>
        <p:blipFill>
          <a:blip r:embed="rId2" cstate="print"/>
          <a:stretch>
            <a:fillRect/>
          </a:stretch>
        </p:blipFill>
        <p:spPr>
          <a:xfrm>
            <a:off x="323528" y="307074"/>
            <a:ext cx="1080120" cy="1321726"/>
          </a:xfrm>
          <a:prstGeom prst="rect">
            <a:avLst/>
          </a:prstGeom>
        </p:spPr>
      </p:pic>
      <p:cxnSp>
        <p:nvCxnSpPr>
          <p:cNvPr id="6" name="Straight Connector 5"/>
          <p:cNvCxnSpPr/>
          <p:nvPr/>
        </p:nvCxnSpPr>
        <p:spPr>
          <a:xfrm>
            <a:off x="6084168" y="3717032"/>
            <a:ext cx="792088"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611560" y="4077072"/>
            <a:ext cx="1512168"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9" name="Straight Connector 8"/>
          <p:cNvCxnSpPr/>
          <p:nvPr/>
        </p:nvCxnSpPr>
        <p:spPr>
          <a:xfrm>
            <a:off x="5364088" y="2996952"/>
            <a:ext cx="2376264"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11" name="Straight Connector 10"/>
          <p:cNvCxnSpPr/>
          <p:nvPr/>
        </p:nvCxnSpPr>
        <p:spPr>
          <a:xfrm>
            <a:off x="611560" y="3356992"/>
            <a:ext cx="3024336" cy="0"/>
          </a:xfrm>
          <a:prstGeom prst="line">
            <a:avLst/>
          </a:prstGeom>
          <a:ln w="57150"/>
        </p:spPr>
        <p:style>
          <a:lnRef idx="1">
            <a:schemeClr val="accent6"/>
          </a:lnRef>
          <a:fillRef idx="0">
            <a:schemeClr val="accent6"/>
          </a:fillRef>
          <a:effectRef idx="0">
            <a:schemeClr val="accent6"/>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endParaRPr lang="hr-HR" smtClean="0"/>
          </a:p>
        </p:txBody>
      </p:sp>
      <p:sp>
        <p:nvSpPr>
          <p:cNvPr id="2051" name="Content Placeholder 2"/>
          <p:cNvSpPr>
            <a:spLocks noGrp="1"/>
          </p:cNvSpPr>
          <p:nvPr>
            <p:ph idx="1"/>
          </p:nvPr>
        </p:nvSpPr>
        <p:spPr/>
        <p:txBody>
          <a:bodyPr/>
          <a:lstStyle/>
          <a:p>
            <a:pPr eaLnBrk="1" hangingPunct="1"/>
            <a:endParaRPr lang="hr-HR" smtClean="0"/>
          </a:p>
        </p:txBody>
      </p:sp>
      <p:pic>
        <p:nvPicPr>
          <p:cNvPr id="2052" name="Picture 2" descr="E:\My Documents\Documents\Fakultet\Postgrad_sch\TRIBE\Dokumenti TRIBE\Materijali za promociju TRIBE\Letak\letak doktorska skola011.jpg"/>
          <p:cNvPicPr>
            <a:picLocks noChangeAspect="1" noChangeArrowheads="1"/>
          </p:cNvPicPr>
          <p:nvPr/>
        </p:nvPicPr>
        <p:blipFill>
          <a:blip r:embed="rId3" cstate="print"/>
          <a:srcRect/>
          <a:stretch>
            <a:fillRect/>
          </a:stretch>
        </p:blipFill>
        <p:spPr bwMode="auto">
          <a:xfrm>
            <a:off x="0" y="0"/>
            <a:ext cx="9231313" cy="6858000"/>
          </a:xfrm>
          <a:prstGeom prst="rect">
            <a:avLst/>
          </a:prstGeom>
          <a:noFill/>
          <a:ln w="9525">
            <a:noFill/>
            <a:miter lim="800000"/>
            <a:headEnd/>
            <a:tailEnd/>
          </a:ln>
        </p:spPr>
      </p:pic>
      <p:sp>
        <p:nvSpPr>
          <p:cNvPr id="2053" name="TextBox 4"/>
          <p:cNvSpPr txBox="1">
            <a:spLocks noChangeArrowheads="1"/>
          </p:cNvSpPr>
          <p:nvPr/>
        </p:nvSpPr>
        <p:spPr bwMode="auto">
          <a:xfrm>
            <a:off x="3995738" y="2997200"/>
            <a:ext cx="4897437" cy="3416320"/>
          </a:xfrm>
          <a:prstGeom prst="rect">
            <a:avLst/>
          </a:prstGeom>
          <a:noFill/>
          <a:ln w="9525">
            <a:noFill/>
            <a:miter lim="800000"/>
            <a:headEnd/>
            <a:tailEnd/>
          </a:ln>
        </p:spPr>
        <p:txBody>
          <a:bodyPr>
            <a:spAutoFit/>
          </a:bodyPr>
          <a:lstStyle/>
          <a:p>
            <a:r>
              <a:rPr lang="hr-HR" sz="2400" dirty="0" smtClean="0">
                <a:latin typeface="Calibri" pitchFamily="34" charset="0"/>
              </a:rPr>
              <a:t>WHAT IS GRADUATE SCHOOL?</a:t>
            </a:r>
            <a:endParaRPr lang="hr-HR" sz="2400" dirty="0">
              <a:latin typeface="Calibri" pitchFamily="34" charset="0"/>
            </a:endParaRPr>
          </a:p>
          <a:p>
            <a:endParaRPr lang="hr-HR" sz="2400" dirty="0">
              <a:latin typeface="Calibri" pitchFamily="34" charset="0"/>
            </a:endParaRPr>
          </a:p>
          <a:p>
            <a:r>
              <a:rPr lang="en-US" sz="2400" dirty="0" smtClean="0"/>
              <a:t>It is founded by joining several graduate studies in order to increase research and teaching capacities, to harmonize the criteria, to encourage interdisciplinary approach and better economic organization and implementation of graduate studies</a:t>
            </a:r>
            <a:r>
              <a:rPr lang="en-GB" sz="2400" dirty="0" smtClean="0"/>
              <a:t>. </a:t>
            </a:r>
            <a:endParaRPr lang="hr-HR"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2492896"/>
            <a:ext cx="7488832" cy="3539430"/>
          </a:xfrm>
          <a:prstGeom prst="rect">
            <a:avLst/>
          </a:prstGeom>
          <a:noFill/>
        </p:spPr>
        <p:txBody>
          <a:bodyPr wrap="square" rtlCol="0">
            <a:spAutoFit/>
          </a:bodyPr>
          <a:lstStyle/>
          <a:p>
            <a:r>
              <a:rPr lang="en-US" sz="3200" dirty="0" smtClean="0"/>
              <a:t>The EU will need to create at least 1 M new research jobs in order to reach R&amp;D intensity of 3%.</a:t>
            </a:r>
          </a:p>
          <a:p>
            <a:endParaRPr lang="en-US" sz="3200" dirty="0" smtClean="0"/>
          </a:p>
          <a:p>
            <a:r>
              <a:rPr lang="en-US" sz="3200" dirty="0" smtClean="0"/>
              <a:t>The net increase by two thirds of the number of EU researchers  by 2020 should </a:t>
            </a:r>
            <a:r>
              <a:rPr lang="en-US" sz="3200" dirty="0" err="1" smtClean="0"/>
              <a:t>primariliy</a:t>
            </a:r>
            <a:r>
              <a:rPr lang="en-US" sz="3200" dirty="0" smtClean="0"/>
              <a:t> benefit the </a:t>
            </a:r>
            <a:r>
              <a:rPr lang="en-US" sz="3200" dirty="0" err="1" smtClean="0"/>
              <a:t>bussines</a:t>
            </a:r>
            <a:r>
              <a:rPr lang="en-US" sz="3200" dirty="0" smtClean="0"/>
              <a:t> sector.</a:t>
            </a:r>
            <a:endParaRPr lang="en-US" sz="3200" dirty="0"/>
          </a:p>
        </p:txBody>
      </p:sp>
      <p:pic>
        <p:nvPicPr>
          <p:cNvPr id="3" name="Picture 2" descr="Zarulja.jpg"/>
          <p:cNvPicPr>
            <a:picLocks noChangeAspect="1"/>
          </p:cNvPicPr>
          <p:nvPr/>
        </p:nvPicPr>
        <p:blipFill>
          <a:blip r:embed="rId2" cstate="print"/>
          <a:stretch>
            <a:fillRect/>
          </a:stretch>
        </p:blipFill>
        <p:spPr>
          <a:xfrm>
            <a:off x="323528" y="260648"/>
            <a:ext cx="1080120" cy="132172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hr-HR"/>
          </a:p>
        </p:txBody>
      </p:sp>
      <p:pic>
        <p:nvPicPr>
          <p:cNvPr id="1026" name="Picture 2"/>
          <p:cNvPicPr>
            <a:picLocks noChangeAspect="1" noChangeArrowheads="1"/>
          </p:cNvPicPr>
          <p:nvPr/>
        </p:nvPicPr>
        <p:blipFill>
          <a:blip r:embed="rId3" cstate="print"/>
          <a:srcRect/>
          <a:stretch>
            <a:fillRect/>
          </a:stretch>
        </p:blipFill>
        <p:spPr bwMode="auto">
          <a:xfrm>
            <a:off x="139007" y="2132856"/>
            <a:ext cx="8825481" cy="3816424"/>
          </a:xfrm>
          <a:prstGeom prst="rect">
            <a:avLst/>
          </a:prstGeom>
          <a:noFill/>
          <a:ln w="9525">
            <a:noFill/>
            <a:miter lim="800000"/>
            <a:headEnd/>
            <a:tailEnd/>
          </a:ln>
        </p:spPr>
      </p:pic>
      <p:pic>
        <p:nvPicPr>
          <p:cNvPr id="4" name="Picture 3" descr="Zarulja.jpg"/>
          <p:cNvPicPr>
            <a:picLocks noChangeAspect="1"/>
          </p:cNvPicPr>
          <p:nvPr/>
        </p:nvPicPr>
        <p:blipFill>
          <a:blip r:embed="rId4" cstate="print"/>
          <a:stretch>
            <a:fillRect/>
          </a:stretch>
        </p:blipFill>
        <p:spPr>
          <a:xfrm>
            <a:off x="323528" y="260648"/>
            <a:ext cx="1080120" cy="132172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244408" cy="5909310"/>
          </a:xfrm>
          <a:prstGeom prst="rect">
            <a:avLst/>
          </a:prstGeom>
          <a:noFill/>
        </p:spPr>
        <p:txBody>
          <a:bodyPr wrap="square" rtlCol="0">
            <a:spAutoFit/>
          </a:bodyPr>
          <a:lstStyle/>
          <a:p>
            <a:pPr algn="r"/>
            <a:r>
              <a:rPr lang="hr-HR" dirty="0" smtClean="0"/>
              <a:t>Christian de </a:t>
            </a:r>
            <a:r>
              <a:rPr lang="hr-HR" dirty="0" err="1" smtClean="0"/>
              <a:t>Duve</a:t>
            </a:r>
            <a:endParaRPr lang="hr-HR" dirty="0" smtClean="0"/>
          </a:p>
          <a:p>
            <a:pPr algn="r"/>
            <a:r>
              <a:rPr lang="en-US" i="1" dirty="0" smtClean="0"/>
              <a:t>The Nobel Prize in Physiology or Medicine 1974</a:t>
            </a:r>
            <a:endParaRPr lang="hr-HR" i="1" dirty="0" smtClean="0"/>
          </a:p>
          <a:p>
            <a:endParaRPr lang="hr-HR" i="1" dirty="0" smtClean="0"/>
          </a:p>
          <a:p>
            <a:endParaRPr lang="hr-HR" dirty="0" smtClean="0"/>
          </a:p>
          <a:p>
            <a:endParaRPr lang="hr-HR" dirty="0" smtClean="0"/>
          </a:p>
          <a:p>
            <a:r>
              <a:rPr lang="en-US" dirty="0" smtClean="0"/>
              <a:t>Using simple logic: application presupposes discovery, and discovery requires research, and research implies exploring the unknown, with, by definition, the inability to predict how useful or profitable whatever will be found could turn out to be. </a:t>
            </a:r>
            <a:endParaRPr lang="hr-HR" dirty="0" smtClean="0"/>
          </a:p>
          <a:p>
            <a:endParaRPr lang="hr-HR" dirty="0" smtClean="0"/>
          </a:p>
          <a:p>
            <a:r>
              <a:rPr lang="en-US" dirty="0" smtClean="0"/>
              <a:t>Science is one field of human endeavor that must be unashamedly </a:t>
            </a:r>
            <a:r>
              <a:rPr lang="en-US" b="1" dirty="0" smtClean="0"/>
              <a:t>elitist</a:t>
            </a:r>
            <a:r>
              <a:rPr lang="en-US" dirty="0" smtClean="0"/>
              <a:t>. You cannot seek the truth with poor thinking or sloppy techniques.</a:t>
            </a:r>
          </a:p>
          <a:p>
            <a:r>
              <a:rPr lang="en-US" b="1" dirty="0" smtClean="0"/>
              <a:t>In conducting your research, observe total </a:t>
            </a:r>
            <a:r>
              <a:rPr lang="en-US" b="1" dirty="0" err="1" smtClean="0"/>
              <a:t>rigour</a:t>
            </a:r>
            <a:r>
              <a:rPr lang="en-US" b="1" dirty="0" smtClean="0"/>
              <a:t> and intellectual honesty in the analysis of facts, consider all possible hypotheses, plan your approach to test those hypotheses, and submit your conclusions to the verdict of observation and experimentation without preconceived ideas. Never conduct research with the aim of proving a theory, but, rather, to invalidate it if it should be wrong. The best proof is failure to disprove.</a:t>
            </a:r>
            <a:endParaRPr lang="hr-HR" b="1" dirty="0" smtClean="0"/>
          </a:p>
          <a:p>
            <a:endParaRPr lang="hr-HR" dirty="0" smtClean="0"/>
          </a:p>
          <a:p>
            <a:r>
              <a:rPr lang="en-US" i="1" dirty="0" smtClean="0"/>
              <a:t>Aside from as a Nobel laureate, how do you want the world to be remember you?</a:t>
            </a:r>
          </a:p>
          <a:p>
            <a:r>
              <a:rPr lang="en-US" dirty="0" smtClean="0"/>
              <a:t>I have no such ambition. In the history of science, my contributions are minor and would have been made by someone else had I not stumbled on them first. </a:t>
            </a:r>
            <a:endParaRPr lang="hr-HR" dirty="0"/>
          </a:p>
        </p:txBody>
      </p:sp>
      <p:pic>
        <p:nvPicPr>
          <p:cNvPr id="3" name="Picture 2" descr="Zarulja.jpg"/>
          <p:cNvPicPr>
            <a:picLocks noChangeAspect="1"/>
          </p:cNvPicPr>
          <p:nvPr/>
        </p:nvPicPr>
        <p:blipFill>
          <a:blip r:embed="rId2" cstate="print"/>
          <a:stretch>
            <a:fillRect/>
          </a:stretch>
        </p:blipFill>
        <p:spPr>
          <a:xfrm>
            <a:off x="323528" y="260648"/>
            <a:ext cx="1080120" cy="1321726"/>
          </a:xfrm>
          <a:prstGeom prst="rect">
            <a:avLst/>
          </a:prstGeom>
        </p:spPr>
      </p:pic>
      <p:cxnSp>
        <p:nvCxnSpPr>
          <p:cNvPr id="4" name="Straight Connector 3"/>
          <p:cNvCxnSpPr/>
          <p:nvPr/>
        </p:nvCxnSpPr>
        <p:spPr>
          <a:xfrm>
            <a:off x="5292080" y="3140968"/>
            <a:ext cx="2376264"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5" name="Straight Connector 4"/>
          <p:cNvCxnSpPr/>
          <p:nvPr/>
        </p:nvCxnSpPr>
        <p:spPr>
          <a:xfrm>
            <a:off x="4427984" y="3717032"/>
            <a:ext cx="2376264" cy="0"/>
          </a:xfrm>
          <a:prstGeom prst="line">
            <a:avLst/>
          </a:prstGeom>
          <a:ln w="57150"/>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764704"/>
            <a:ext cx="8208912" cy="5632311"/>
          </a:xfrm>
          <a:prstGeom prst="rect">
            <a:avLst/>
          </a:prstGeom>
          <a:noFill/>
        </p:spPr>
        <p:txBody>
          <a:bodyPr wrap="square" rtlCol="0">
            <a:spAutoFit/>
          </a:bodyPr>
          <a:lstStyle/>
          <a:p>
            <a:pPr algn="r"/>
            <a:r>
              <a:rPr lang="en-US" i="1" dirty="0" smtClean="0"/>
              <a:t>George Smoot</a:t>
            </a:r>
            <a:endParaRPr lang="hr-HR" i="1" dirty="0" smtClean="0"/>
          </a:p>
          <a:p>
            <a:pPr algn="r"/>
            <a:r>
              <a:rPr lang="en-US" i="1" dirty="0" smtClean="0"/>
              <a:t>Nobel Prize 2006 in Physics</a:t>
            </a:r>
            <a:endParaRPr lang="hr-HR" i="1" dirty="0" smtClean="0"/>
          </a:p>
          <a:p>
            <a:pPr algn="r"/>
            <a:endParaRPr lang="hr-HR" i="1" dirty="0" smtClean="0"/>
          </a:p>
          <a:p>
            <a:endParaRPr lang="hr-HR" i="1" dirty="0" smtClean="0"/>
          </a:p>
          <a:p>
            <a:r>
              <a:rPr lang="en-US" dirty="0" smtClean="0"/>
              <a:t>Biological systems are so complex and so poorly observed and measured that biologists had to be satisfied by a high level and rough understanding of what they were studying, while physicists are trained for rigor and precision. </a:t>
            </a:r>
          </a:p>
          <a:p>
            <a:endParaRPr lang="hr-HR" b="1" dirty="0" smtClean="0"/>
          </a:p>
          <a:p>
            <a:r>
              <a:rPr lang="en-US" b="1" dirty="0" smtClean="0"/>
              <a:t>Aside from as a Nobel laureate, how do you want the world to remember you? </a:t>
            </a:r>
          </a:p>
          <a:p>
            <a:r>
              <a:rPr lang="en-US" dirty="0" smtClean="0"/>
              <a:t>I do not think the world will remember any of us. When you work in cosmology, you think with a perspective of billions of years. How many people do we remember from 1,000 years ago? How many from 10,000 years ago? How many from 1 million years ago? etc. So now the question is more like that about </a:t>
            </a:r>
            <a:r>
              <a:rPr lang="en-US" dirty="0" err="1" smtClean="0"/>
              <a:t>Ozymandias</a:t>
            </a:r>
            <a:r>
              <a:rPr lang="en-US" dirty="0" smtClean="0"/>
              <a:t> [from Percy Shelley’s poem]. After a thousand or so years nothing is left of the great works but a few broken relics. What will be left in a billion years? </a:t>
            </a:r>
          </a:p>
          <a:p>
            <a:r>
              <a:rPr lang="en-US" dirty="0" smtClean="0"/>
              <a:t>The point is not about being remembered or about doing science to win a Nobel prize — you do science because you want to be a scientist. Likewise, you live your life in a way you think is good and good for you.</a:t>
            </a:r>
            <a:endParaRPr lang="hr-HR" dirty="0" smtClean="0"/>
          </a:p>
          <a:p>
            <a:endParaRPr lang="hr-HR" dirty="0" smtClean="0"/>
          </a:p>
          <a:p>
            <a:endParaRPr lang="hr-HR" dirty="0"/>
          </a:p>
        </p:txBody>
      </p:sp>
      <p:pic>
        <p:nvPicPr>
          <p:cNvPr id="3" name="Picture 2" descr="Zarulja.jpg"/>
          <p:cNvPicPr>
            <a:picLocks noChangeAspect="1"/>
          </p:cNvPicPr>
          <p:nvPr/>
        </p:nvPicPr>
        <p:blipFill>
          <a:blip r:embed="rId3" cstate="print"/>
          <a:stretch>
            <a:fillRect/>
          </a:stretch>
        </p:blipFill>
        <p:spPr>
          <a:xfrm>
            <a:off x="323528" y="260648"/>
            <a:ext cx="1080120" cy="132172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31640" y="2420888"/>
            <a:ext cx="6213231" cy="3816424"/>
          </a:xfrm>
          <a:prstGeom prst="rect">
            <a:avLst/>
          </a:prstGeom>
          <a:noFill/>
          <a:ln w="9525">
            <a:noFill/>
            <a:miter lim="800000"/>
            <a:headEnd/>
            <a:tailEnd/>
          </a:ln>
        </p:spPr>
      </p:pic>
      <p:pic>
        <p:nvPicPr>
          <p:cNvPr id="2" name="Picture 1" descr="Zarulja.jpg"/>
          <p:cNvPicPr>
            <a:picLocks noChangeAspect="1"/>
          </p:cNvPicPr>
          <p:nvPr/>
        </p:nvPicPr>
        <p:blipFill>
          <a:blip r:embed="rId3" cstate="print"/>
          <a:stretch>
            <a:fillRect/>
          </a:stretch>
        </p:blipFill>
        <p:spPr>
          <a:xfrm>
            <a:off x="323528" y="260648"/>
            <a:ext cx="1080120" cy="1321726"/>
          </a:xfrm>
          <a:prstGeom prst="rect">
            <a:avLst/>
          </a:prstGeom>
        </p:spPr>
      </p:pic>
      <p:sp>
        <p:nvSpPr>
          <p:cNvPr id="4" name="TextBox 3"/>
          <p:cNvSpPr txBox="1"/>
          <p:nvPr/>
        </p:nvSpPr>
        <p:spPr>
          <a:xfrm>
            <a:off x="5364088" y="1052736"/>
            <a:ext cx="3600400" cy="1261884"/>
          </a:xfrm>
          <a:prstGeom prst="rect">
            <a:avLst/>
          </a:prstGeom>
          <a:noFill/>
        </p:spPr>
        <p:txBody>
          <a:bodyPr wrap="square" rtlCol="0">
            <a:spAutoFit/>
          </a:bodyPr>
          <a:lstStyle/>
          <a:p>
            <a:endParaRPr lang="hr-HR" b="1" dirty="0" smtClean="0"/>
          </a:p>
          <a:p>
            <a:r>
              <a:rPr lang="hr-HR" sz="4000" b="1" dirty="0" err="1" smtClean="0"/>
              <a:t>Critical</a:t>
            </a:r>
            <a:r>
              <a:rPr lang="hr-HR" sz="4000" b="1" dirty="0" smtClean="0"/>
              <a:t> </a:t>
            </a:r>
            <a:r>
              <a:rPr lang="hr-HR" sz="4000" b="1" dirty="0" err="1" smtClean="0"/>
              <a:t>thinking</a:t>
            </a:r>
            <a:endParaRPr lang="hr-HR" sz="4000" b="1" dirty="0" smtClean="0"/>
          </a:p>
          <a:p>
            <a:endParaRPr lang="hr-HR"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23528" y="3545632"/>
            <a:ext cx="8598637" cy="331236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740352" y="2060848"/>
            <a:ext cx="923925" cy="1466850"/>
          </a:xfrm>
          <a:prstGeom prst="rect">
            <a:avLst/>
          </a:prstGeom>
          <a:noFill/>
          <a:ln w="9525">
            <a:noFill/>
            <a:miter lim="800000"/>
            <a:headEnd/>
            <a:tailEnd/>
          </a:ln>
        </p:spPr>
      </p:pic>
      <p:pic>
        <p:nvPicPr>
          <p:cNvPr id="4" name="Picture 3" descr="Zarulja.jpg"/>
          <p:cNvPicPr>
            <a:picLocks noChangeAspect="1"/>
          </p:cNvPicPr>
          <p:nvPr/>
        </p:nvPicPr>
        <p:blipFill>
          <a:blip r:embed="rId5" cstate="print"/>
          <a:stretch>
            <a:fillRect/>
          </a:stretch>
        </p:blipFill>
        <p:spPr>
          <a:xfrm>
            <a:off x="323528" y="260648"/>
            <a:ext cx="1080120" cy="132172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699792" y="908720"/>
            <a:ext cx="3888432" cy="5469189"/>
          </a:xfrm>
          <a:prstGeom prst="rect">
            <a:avLst/>
          </a:prstGeom>
          <a:noFill/>
          <a:ln w="9525">
            <a:noFill/>
            <a:miter lim="800000"/>
            <a:headEnd/>
            <a:tailEnd/>
          </a:ln>
        </p:spPr>
      </p:pic>
      <p:sp>
        <p:nvSpPr>
          <p:cNvPr id="5" name="Rectangle 4"/>
          <p:cNvSpPr/>
          <p:nvPr/>
        </p:nvSpPr>
        <p:spPr>
          <a:xfrm>
            <a:off x="395536" y="404664"/>
            <a:ext cx="8280920" cy="677108"/>
          </a:xfrm>
          <a:prstGeom prst="rect">
            <a:avLst/>
          </a:prstGeom>
        </p:spPr>
        <p:txBody>
          <a:bodyPr wrap="square">
            <a:spAutoFit/>
          </a:bodyPr>
          <a:lstStyle/>
          <a:p>
            <a:pPr algn="ctr"/>
            <a:r>
              <a:rPr lang="en-US" sz="2000" dirty="0" smtClean="0"/>
              <a:t>Skills </a:t>
            </a:r>
            <a:r>
              <a:rPr lang="en-US" sz="2000" dirty="0"/>
              <a:t>and </a:t>
            </a:r>
            <a:r>
              <a:rPr lang="en-US" sz="2000" dirty="0" smtClean="0"/>
              <a:t>competencies</a:t>
            </a:r>
            <a:r>
              <a:rPr lang="hr-HR" sz="2000" dirty="0" smtClean="0"/>
              <a:t> </a:t>
            </a:r>
            <a:r>
              <a:rPr lang="en-US" sz="2000" dirty="0" smtClean="0"/>
              <a:t>needed </a:t>
            </a:r>
            <a:r>
              <a:rPr lang="en-US" sz="2000" dirty="0"/>
              <a:t>in the research field – </a:t>
            </a:r>
            <a:r>
              <a:rPr lang="en-US" sz="2000" dirty="0" smtClean="0"/>
              <a:t>Objectives</a:t>
            </a:r>
            <a:r>
              <a:rPr lang="hr-HR" sz="2000" dirty="0" smtClean="0"/>
              <a:t> 2020</a:t>
            </a:r>
          </a:p>
          <a:p>
            <a:endParaRPr lang="hr-H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980728"/>
            <a:ext cx="8028384" cy="3416320"/>
          </a:xfrm>
          <a:prstGeom prst="rect">
            <a:avLst/>
          </a:prstGeom>
        </p:spPr>
        <p:txBody>
          <a:bodyPr wrap="square">
            <a:spAutoFit/>
          </a:bodyPr>
          <a:lstStyle/>
          <a:p>
            <a:pPr algn="ctr"/>
            <a:r>
              <a:rPr lang="en-US" sz="2400" b="1" dirty="0"/>
              <a:t>Questionnaire: </a:t>
            </a:r>
            <a:endParaRPr lang="hr-HR" sz="2400" b="1" dirty="0" smtClean="0"/>
          </a:p>
          <a:p>
            <a:pPr algn="ctr"/>
            <a:r>
              <a:rPr lang="en-US" sz="2400" b="1" dirty="0" smtClean="0"/>
              <a:t>Are </a:t>
            </a:r>
            <a:r>
              <a:rPr lang="en-US" sz="2400" b="1" dirty="0"/>
              <a:t>you the Ideal Researcher</a:t>
            </a:r>
            <a:r>
              <a:rPr lang="en-US" sz="2400" b="1" dirty="0" smtClean="0"/>
              <a:t>?</a:t>
            </a:r>
            <a:endParaRPr lang="hr-HR" sz="2400" b="1" dirty="0" smtClean="0"/>
          </a:p>
          <a:p>
            <a:pPr algn="ctr"/>
            <a:endParaRPr lang="en-US" sz="2400" b="1" dirty="0"/>
          </a:p>
          <a:p>
            <a:r>
              <a:rPr lang="en-US" sz="2400" dirty="0"/>
              <a:t>In this exercise, we are testing for the key essential qualities.</a:t>
            </a:r>
          </a:p>
          <a:p>
            <a:r>
              <a:rPr lang="en-US" sz="2400" dirty="0"/>
              <a:t>Rate your skills on a 3-point scale </a:t>
            </a:r>
            <a:endParaRPr lang="hr-HR" sz="2400" dirty="0" smtClean="0"/>
          </a:p>
          <a:p>
            <a:endParaRPr lang="en-US" sz="2400" i="1" dirty="0"/>
          </a:p>
          <a:p>
            <a:r>
              <a:rPr lang="en-US" sz="2400" dirty="0"/>
              <a:t>0 points - What skill? I’ve never thought about this before.</a:t>
            </a:r>
          </a:p>
          <a:p>
            <a:r>
              <a:rPr lang="en-US" sz="2400" dirty="0"/>
              <a:t>1 point - It’s occasionally been known to happen.</a:t>
            </a:r>
          </a:p>
          <a:p>
            <a:r>
              <a:rPr lang="en-US" sz="2400" dirty="0"/>
              <a:t>2 points - I’m an expert at this.</a:t>
            </a:r>
            <a:endParaRPr lang="hr-HR"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628800"/>
            <a:ext cx="8280920" cy="2831544"/>
          </a:xfrm>
          <a:prstGeom prst="rect">
            <a:avLst/>
          </a:prstGeom>
        </p:spPr>
        <p:txBody>
          <a:bodyPr wrap="square">
            <a:spAutoFit/>
          </a:bodyPr>
          <a:lstStyle/>
          <a:p>
            <a:pPr marL="457200" indent="-457200">
              <a:buAutoNum type="alphaUcPeriod"/>
            </a:pPr>
            <a:r>
              <a:rPr lang="hr-HR" sz="2000" b="1" dirty="0" err="1" smtClean="0"/>
              <a:t>Scientific</a:t>
            </a:r>
            <a:r>
              <a:rPr lang="hr-HR" sz="2000" b="1" dirty="0" smtClean="0"/>
              <a:t> </a:t>
            </a:r>
            <a:r>
              <a:rPr lang="hr-HR" sz="2000" b="1" dirty="0" err="1" smtClean="0"/>
              <a:t>Skills</a:t>
            </a:r>
            <a:endParaRPr lang="hr-HR" sz="2000" b="1" dirty="0" smtClean="0"/>
          </a:p>
          <a:p>
            <a:pPr marL="457200" indent="-457200"/>
            <a:endParaRPr lang="hr-HR" sz="2000" b="1" dirty="0"/>
          </a:p>
          <a:p>
            <a:r>
              <a:rPr lang="en-US" sz="2000" dirty="0"/>
              <a:t>A1. My computer and I are inseparable. It does exactly what I ask of it and I can even repair it. I’ve also tweaked </a:t>
            </a:r>
            <a:r>
              <a:rPr lang="en-US" sz="2000" dirty="0" err="1" smtClean="0"/>
              <a:t>programme</a:t>
            </a:r>
            <a:r>
              <a:rPr lang="hr-HR" sz="2000" dirty="0" smtClean="0"/>
              <a:t> </a:t>
            </a:r>
            <a:r>
              <a:rPr lang="en-US" sz="2000" dirty="0" smtClean="0"/>
              <a:t>codes</a:t>
            </a:r>
            <a:r>
              <a:rPr lang="en-US" sz="2000" dirty="0"/>
              <a:t>. I can relate to my computer</a:t>
            </a:r>
            <a:r>
              <a:rPr lang="en-US" sz="2000" dirty="0" smtClean="0"/>
              <a:t>.</a:t>
            </a:r>
            <a:endParaRPr lang="hr-HR" sz="2000" dirty="0" smtClean="0"/>
          </a:p>
          <a:p>
            <a:endParaRPr lang="en-US" sz="2000" dirty="0"/>
          </a:p>
          <a:p>
            <a:r>
              <a:rPr lang="en-US" sz="2000" dirty="0"/>
              <a:t>A2. I have talked to researchers from other disciplines about more than just the weather</a:t>
            </a:r>
            <a:r>
              <a:rPr lang="en-US" sz="2000" dirty="0" smtClean="0"/>
              <a:t>.</a:t>
            </a:r>
            <a:endParaRPr lang="hr-HR" sz="2000" dirty="0" smtClean="0"/>
          </a:p>
          <a:p>
            <a:endParaRPr lang="hr-HR" dirty="0"/>
          </a:p>
        </p:txBody>
      </p:sp>
      <p:sp>
        <p:nvSpPr>
          <p:cNvPr id="3" name="Rectangle 2"/>
          <p:cNvSpPr/>
          <p:nvPr/>
        </p:nvSpPr>
        <p:spPr>
          <a:xfrm>
            <a:off x="467544" y="5877272"/>
            <a:ext cx="8028384" cy="738664"/>
          </a:xfrm>
          <a:prstGeom prst="rect">
            <a:avLst/>
          </a:prstGeom>
        </p:spPr>
        <p:txBody>
          <a:bodyPr wrap="square">
            <a:spAutoFit/>
          </a:bodyPr>
          <a:lstStyle/>
          <a:p>
            <a:r>
              <a:rPr lang="en-US" sz="1400" dirty="0" smtClean="0"/>
              <a:t>0 points - What skill? I’ve never thought about this before.</a:t>
            </a:r>
          </a:p>
          <a:p>
            <a:r>
              <a:rPr lang="en-US" sz="1400" dirty="0" smtClean="0"/>
              <a:t>1 </a:t>
            </a:r>
            <a:r>
              <a:rPr lang="en-US" sz="1400" dirty="0"/>
              <a:t>point - It’s occasionally been known to happen.</a:t>
            </a:r>
          </a:p>
          <a:p>
            <a:r>
              <a:rPr lang="en-US" sz="1400" dirty="0"/>
              <a:t>2 points - I’m an expert at this.</a:t>
            </a:r>
            <a:endParaRPr lang="hr-HR"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60648"/>
            <a:ext cx="8136904" cy="5632311"/>
          </a:xfrm>
          <a:prstGeom prst="rect">
            <a:avLst/>
          </a:prstGeom>
        </p:spPr>
        <p:txBody>
          <a:bodyPr wrap="square">
            <a:spAutoFit/>
          </a:bodyPr>
          <a:lstStyle/>
          <a:p>
            <a:r>
              <a:rPr lang="hr-HR" sz="2000" b="1" dirty="0" smtClean="0"/>
              <a:t>B. Management </a:t>
            </a:r>
            <a:r>
              <a:rPr lang="hr-HR" sz="2000" b="1" dirty="0" err="1" smtClean="0"/>
              <a:t>Skills</a:t>
            </a:r>
            <a:endParaRPr lang="hr-HR" sz="2000" b="1" dirty="0" smtClean="0"/>
          </a:p>
          <a:p>
            <a:endParaRPr lang="hr-HR" sz="2000" b="1" dirty="0" smtClean="0"/>
          </a:p>
          <a:p>
            <a:r>
              <a:rPr lang="en-US" sz="2000" dirty="0" smtClean="0"/>
              <a:t>B1. I can ask other researchers if they’d like to interact with me and find common ground for research.</a:t>
            </a:r>
            <a:endParaRPr lang="hr-HR" sz="2000" dirty="0" smtClean="0"/>
          </a:p>
          <a:p>
            <a:endParaRPr lang="en-US" sz="2000" dirty="0" smtClean="0"/>
          </a:p>
          <a:p>
            <a:r>
              <a:rPr lang="en-US" sz="2000" dirty="0" smtClean="0"/>
              <a:t>B2. I know how much lab supplies cost. I have a system for purchasing lab products at the best price, thereby maximizing</a:t>
            </a:r>
            <a:r>
              <a:rPr lang="hr-HR" sz="2000" dirty="0" smtClean="0"/>
              <a:t> </a:t>
            </a:r>
            <a:r>
              <a:rPr lang="en-US" sz="2000" dirty="0" smtClean="0"/>
              <a:t>the lab’s limited funding resources. I even know where to exchange our surplus with other labs if needed.</a:t>
            </a:r>
            <a:endParaRPr lang="hr-HR" sz="2000" dirty="0" smtClean="0"/>
          </a:p>
          <a:p>
            <a:endParaRPr lang="en-US" sz="2000" dirty="0" smtClean="0"/>
          </a:p>
          <a:p>
            <a:r>
              <a:rPr lang="en-US" sz="2000" dirty="0" smtClean="0"/>
              <a:t>B3. I recognize that scientific experiments are only one tiny part of a huge process that requires me to go around asking for</a:t>
            </a:r>
            <a:r>
              <a:rPr lang="hr-HR" sz="2000" dirty="0" smtClean="0"/>
              <a:t> </a:t>
            </a:r>
            <a:r>
              <a:rPr lang="en-US" sz="2000" dirty="0" smtClean="0"/>
              <a:t>money, work out how to spend it and finally claim to have spent it well before asking for more money again.</a:t>
            </a:r>
            <a:endParaRPr lang="hr-HR" sz="2000" dirty="0" smtClean="0"/>
          </a:p>
          <a:p>
            <a:endParaRPr lang="en-US" sz="2000" dirty="0" smtClean="0"/>
          </a:p>
          <a:p>
            <a:r>
              <a:rPr lang="en-US" sz="2000" dirty="0" smtClean="0"/>
              <a:t>B4. At social gatherings with non-scientists, I can explain why my research is important for them, their children and their</a:t>
            </a:r>
            <a:r>
              <a:rPr lang="hr-HR" sz="2000" dirty="0" smtClean="0"/>
              <a:t> </a:t>
            </a:r>
            <a:r>
              <a:rPr lang="en-US" sz="2000" dirty="0" smtClean="0"/>
              <a:t>children’s children, although I rarely do this anymore because people stop talking to me.</a:t>
            </a:r>
            <a:endParaRPr lang="hr-HR" sz="2000" dirty="0" smtClean="0"/>
          </a:p>
        </p:txBody>
      </p:sp>
      <p:sp>
        <p:nvSpPr>
          <p:cNvPr id="3" name="Rectangle 2"/>
          <p:cNvSpPr/>
          <p:nvPr/>
        </p:nvSpPr>
        <p:spPr>
          <a:xfrm>
            <a:off x="467544" y="5877272"/>
            <a:ext cx="8028384" cy="738664"/>
          </a:xfrm>
          <a:prstGeom prst="rect">
            <a:avLst/>
          </a:prstGeom>
        </p:spPr>
        <p:txBody>
          <a:bodyPr wrap="square">
            <a:spAutoFit/>
          </a:bodyPr>
          <a:lstStyle/>
          <a:p>
            <a:r>
              <a:rPr lang="en-US" sz="1400" dirty="0" smtClean="0"/>
              <a:t>0 points - What skill? I’ve never thought about this before.</a:t>
            </a:r>
          </a:p>
          <a:p>
            <a:r>
              <a:rPr lang="en-US" sz="1400" dirty="0" smtClean="0"/>
              <a:t>1 </a:t>
            </a:r>
            <a:r>
              <a:rPr lang="en-US" sz="1400" dirty="0"/>
              <a:t>point - It’s occasionally been known to happen.</a:t>
            </a:r>
          </a:p>
          <a:p>
            <a:r>
              <a:rPr lang="en-US" sz="1400" dirty="0"/>
              <a:t>2 points - I’m an expert at this.</a:t>
            </a:r>
            <a:endParaRPr lang="hr-HR"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hr-HR" smtClean="0"/>
          </a:p>
        </p:txBody>
      </p:sp>
      <p:sp>
        <p:nvSpPr>
          <p:cNvPr id="3075" name="Content Placeholder 2"/>
          <p:cNvSpPr>
            <a:spLocks noGrp="1"/>
          </p:cNvSpPr>
          <p:nvPr>
            <p:ph idx="1"/>
          </p:nvPr>
        </p:nvSpPr>
        <p:spPr/>
        <p:txBody>
          <a:bodyPr/>
          <a:lstStyle/>
          <a:p>
            <a:pPr eaLnBrk="1" hangingPunct="1"/>
            <a:endParaRPr lang="hr-HR" smtClean="0"/>
          </a:p>
        </p:txBody>
      </p:sp>
      <p:pic>
        <p:nvPicPr>
          <p:cNvPr id="3076" name="Picture 2" descr="E:\My Documents\Documents\Fakultet\Postgrad_sch\TRIBE\Dokumenti TRIBE\Materijali za promociju TRIBE\Letak\letak doktorska skola011.jpg"/>
          <p:cNvPicPr>
            <a:picLocks noChangeAspect="1" noChangeArrowheads="1"/>
          </p:cNvPicPr>
          <p:nvPr/>
        </p:nvPicPr>
        <p:blipFill>
          <a:blip r:embed="rId3" cstate="print"/>
          <a:srcRect/>
          <a:stretch>
            <a:fillRect/>
          </a:stretch>
        </p:blipFill>
        <p:spPr bwMode="auto">
          <a:xfrm>
            <a:off x="0" y="0"/>
            <a:ext cx="9231313" cy="6858000"/>
          </a:xfrm>
          <a:prstGeom prst="rect">
            <a:avLst/>
          </a:prstGeom>
          <a:noFill/>
          <a:ln w="9525">
            <a:noFill/>
            <a:miter lim="800000"/>
            <a:headEnd/>
            <a:tailEnd/>
          </a:ln>
        </p:spPr>
      </p:pic>
      <p:sp>
        <p:nvSpPr>
          <p:cNvPr id="3077" name="TextBox 4"/>
          <p:cNvSpPr txBox="1">
            <a:spLocks noChangeArrowheads="1"/>
          </p:cNvSpPr>
          <p:nvPr/>
        </p:nvSpPr>
        <p:spPr bwMode="auto">
          <a:xfrm>
            <a:off x="3995738" y="2997200"/>
            <a:ext cx="5148262" cy="3046988"/>
          </a:xfrm>
          <a:prstGeom prst="rect">
            <a:avLst/>
          </a:prstGeom>
          <a:noFill/>
          <a:ln w="9525">
            <a:noFill/>
            <a:miter lim="800000"/>
            <a:headEnd/>
            <a:tailEnd/>
          </a:ln>
        </p:spPr>
        <p:txBody>
          <a:bodyPr wrap="square">
            <a:spAutoFit/>
          </a:bodyPr>
          <a:lstStyle/>
          <a:p>
            <a:r>
              <a:rPr lang="en-US" sz="2400" dirty="0" smtClean="0">
                <a:latin typeface="Calibri" pitchFamily="34" charset="0"/>
              </a:rPr>
              <a:t>PROBLEMS OF PhD COURSES</a:t>
            </a:r>
          </a:p>
          <a:p>
            <a:endParaRPr lang="en-US" sz="2400" dirty="0" smtClean="0">
              <a:latin typeface="Calibri" pitchFamily="34" charset="0"/>
            </a:endParaRPr>
          </a:p>
          <a:p>
            <a:pPr>
              <a:buFontTx/>
              <a:buChar char="-"/>
            </a:pPr>
            <a:r>
              <a:rPr lang="en-US" sz="2400" dirty="0" smtClean="0">
                <a:latin typeface="Calibri" pitchFamily="34" charset="0"/>
              </a:rPr>
              <a:t>  Low success rates</a:t>
            </a:r>
          </a:p>
          <a:p>
            <a:pPr marL="177800" indent="-177800"/>
            <a:r>
              <a:rPr lang="en-US" sz="2400" dirty="0" smtClean="0">
                <a:latin typeface="Calibri" pitchFamily="34" charset="0"/>
              </a:rPr>
              <a:t>-  Unregulated relationship between    </a:t>
            </a:r>
            <a:br>
              <a:rPr lang="en-US" sz="2400" dirty="0" smtClean="0">
                <a:latin typeface="Calibri" pitchFamily="34" charset="0"/>
              </a:rPr>
            </a:br>
            <a:r>
              <a:rPr lang="en-US" sz="2400" dirty="0" smtClean="0">
                <a:latin typeface="Calibri" pitchFamily="34" charset="0"/>
              </a:rPr>
              <a:t> school and PhD courses</a:t>
            </a:r>
          </a:p>
          <a:p>
            <a:pPr>
              <a:buFontTx/>
              <a:buChar char="-"/>
            </a:pPr>
            <a:r>
              <a:rPr lang="en-US" sz="2400" dirty="0" smtClean="0">
                <a:latin typeface="Calibri" pitchFamily="34" charset="0"/>
              </a:rPr>
              <a:t>  M</a:t>
            </a:r>
            <a:r>
              <a:rPr lang="en-US" sz="2400" dirty="0" smtClean="0"/>
              <a:t>ismatch between existing  </a:t>
            </a:r>
            <a:br>
              <a:rPr lang="en-US" sz="2400" dirty="0" smtClean="0"/>
            </a:br>
            <a:r>
              <a:rPr lang="en-US" sz="2400" dirty="0" smtClean="0"/>
              <a:t>   programs</a:t>
            </a:r>
          </a:p>
          <a:p>
            <a:pPr>
              <a:buFontTx/>
              <a:buChar char="-"/>
            </a:pPr>
            <a:r>
              <a:rPr lang="en-US" sz="2400" dirty="0" smtClean="0">
                <a:latin typeface="Calibri" pitchFamily="34" charset="0"/>
              </a:rPr>
              <a:t>  </a:t>
            </a:r>
            <a:r>
              <a:rPr lang="en-US" sz="2400" dirty="0" smtClean="0">
                <a:latin typeface="Calibri" pitchFamily="34" charset="0"/>
              </a:rPr>
              <a:t>D</a:t>
            </a:r>
            <a:r>
              <a:rPr lang="en-US" sz="2400" dirty="0" smtClean="0">
                <a:latin typeface="Calibri" pitchFamily="34" charset="0"/>
              </a:rPr>
              <a:t>iversity of scientific profiles</a:t>
            </a:r>
            <a:endParaRPr lang="en-US" sz="2400" dirty="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484784"/>
            <a:ext cx="7848872" cy="3170099"/>
          </a:xfrm>
          <a:prstGeom prst="rect">
            <a:avLst/>
          </a:prstGeom>
        </p:spPr>
        <p:txBody>
          <a:bodyPr wrap="square">
            <a:spAutoFit/>
          </a:bodyPr>
          <a:lstStyle/>
          <a:p>
            <a:r>
              <a:rPr lang="hr-HR" sz="2000" b="1" dirty="0"/>
              <a:t>C. Personal </a:t>
            </a:r>
            <a:r>
              <a:rPr lang="hr-HR" sz="2000" b="1" dirty="0" err="1" smtClean="0"/>
              <a:t>Qualities</a:t>
            </a:r>
            <a:endParaRPr lang="hr-HR" sz="2000" b="1" dirty="0" smtClean="0"/>
          </a:p>
          <a:p>
            <a:endParaRPr lang="hr-HR" sz="2000" b="1" dirty="0"/>
          </a:p>
          <a:p>
            <a:r>
              <a:rPr lang="en-US" sz="2000" dirty="0"/>
              <a:t>C1. I am bubbling over with new ideas</a:t>
            </a:r>
            <a:r>
              <a:rPr lang="en-US" sz="2000" dirty="0" smtClean="0"/>
              <a:t>.</a:t>
            </a:r>
            <a:endParaRPr lang="hr-HR" sz="2000" dirty="0" smtClean="0"/>
          </a:p>
          <a:p>
            <a:endParaRPr lang="en-US" sz="2000" dirty="0"/>
          </a:p>
          <a:p>
            <a:r>
              <a:rPr lang="en-US" sz="2000" dirty="0"/>
              <a:t>C2. I have difficulty sleeping at night whilst preoccupied with the search for novel solutions to experimental problems. I </a:t>
            </a:r>
            <a:r>
              <a:rPr lang="en-US" sz="2000" dirty="0" smtClean="0"/>
              <a:t>frequently</a:t>
            </a:r>
            <a:r>
              <a:rPr lang="hr-HR" sz="2000" dirty="0" smtClean="0"/>
              <a:t> </a:t>
            </a:r>
            <a:r>
              <a:rPr lang="en-US" sz="2000" dirty="0" smtClean="0"/>
              <a:t>doodle </a:t>
            </a:r>
            <a:r>
              <a:rPr lang="en-US" sz="2000" dirty="0"/>
              <a:t>my flashes of inspiration in my lab book and on envelopes, beer mats, tax returns, etc.</a:t>
            </a:r>
          </a:p>
          <a:p>
            <a:endParaRPr lang="hr-HR" sz="2000" dirty="0" smtClean="0"/>
          </a:p>
          <a:p>
            <a:r>
              <a:rPr lang="en-US" sz="2000" dirty="0" smtClean="0"/>
              <a:t>C3</a:t>
            </a:r>
            <a:r>
              <a:rPr lang="en-US" sz="2000" dirty="0"/>
              <a:t>. I often hum, whistle or tap rhythmically in the lab.</a:t>
            </a:r>
            <a:endParaRPr lang="hr-HR" sz="2000" dirty="0"/>
          </a:p>
        </p:txBody>
      </p:sp>
      <p:sp>
        <p:nvSpPr>
          <p:cNvPr id="3" name="Rectangle 2"/>
          <p:cNvSpPr/>
          <p:nvPr/>
        </p:nvSpPr>
        <p:spPr>
          <a:xfrm>
            <a:off x="467544" y="5877272"/>
            <a:ext cx="8028384" cy="738664"/>
          </a:xfrm>
          <a:prstGeom prst="rect">
            <a:avLst/>
          </a:prstGeom>
        </p:spPr>
        <p:txBody>
          <a:bodyPr wrap="square">
            <a:spAutoFit/>
          </a:bodyPr>
          <a:lstStyle/>
          <a:p>
            <a:r>
              <a:rPr lang="en-US" sz="1400" dirty="0" smtClean="0"/>
              <a:t>0 points - What skill? I’ve never thought about this before.</a:t>
            </a:r>
          </a:p>
          <a:p>
            <a:r>
              <a:rPr lang="en-US" sz="1400" dirty="0" smtClean="0"/>
              <a:t>1 </a:t>
            </a:r>
            <a:r>
              <a:rPr lang="en-US" sz="1400" dirty="0"/>
              <a:t>point - It’s occasionally been known to happen.</a:t>
            </a:r>
          </a:p>
          <a:p>
            <a:r>
              <a:rPr lang="en-US" sz="1400" dirty="0"/>
              <a:t>2 points - I’m an expert at this.</a:t>
            </a:r>
            <a:endParaRPr lang="hr-HR"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251520" y="260648"/>
            <a:ext cx="8712968" cy="6247864"/>
          </a:xfrm>
          <a:prstGeom prst="rect">
            <a:avLst/>
          </a:prstGeom>
        </p:spPr>
        <p:txBody>
          <a:bodyPr wrap="square">
            <a:spAutoFit/>
          </a:bodyPr>
          <a:lstStyle/>
          <a:p>
            <a:r>
              <a:rPr lang="hr-HR" sz="1600" b="1" dirty="0" err="1" smtClean="0"/>
              <a:t>Your</a:t>
            </a:r>
            <a:r>
              <a:rPr lang="hr-HR" sz="1600" b="1" dirty="0" smtClean="0"/>
              <a:t> </a:t>
            </a:r>
            <a:r>
              <a:rPr lang="hr-HR" sz="1600" b="1" dirty="0" err="1"/>
              <a:t>Scores</a:t>
            </a:r>
            <a:endParaRPr lang="hr-HR" sz="1600" b="1" dirty="0"/>
          </a:p>
          <a:p>
            <a:endParaRPr lang="hr-HR" sz="1600" dirty="0" smtClean="0"/>
          </a:p>
          <a:p>
            <a:r>
              <a:rPr lang="en-US" sz="1600" b="1" dirty="0" smtClean="0"/>
              <a:t>Zero </a:t>
            </a:r>
            <a:r>
              <a:rPr lang="en-US" sz="1600" b="1" dirty="0"/>
              <a:t>A and B points: </a:t>
            </a:r>
            <a:r>
              <a:rPr lang="en-US" sz="1600" dirty="0"/>
              <a:t>APEC (or your own national employment agency) doesn’t </a:t>
            </a:r>
            <a:r>
              <a:rPr lang="en-US" sz="1600" dirty="0" smtClean="0"/>
              <a:t>know</a:t>
            </a:r>
            <a:r>
              <a:rPr lang="hr-HR" sz="1600" dirty="0" smtClean="0"/>
              <a:t> </a:t>
            </a:r>
            <a:r>
              <a:rPr lang="en-US" sz="1600" dirty="0" smtClean="0"/>
              <a:t>how </a:t>
            </a:r>
            <a:r>
              <a:rPr lang="en-US" sz="1600" dirty="0"/>
              <a:t>you became a researcher. What kind of researcher are you, anyway? </a:t>
            </a:r>
            <a:r>
              <a:rPr lang="en-US" sz="1600" dirty="0" smtClean="0"/>
              <a:t>Probably</a:t>
            </a:r>
            <a:r>
              <a:rPr lang="hr-HR" sz="1600" dirty="0" smtClean="0"/>
              <a:t> </a:t>
            </a:r>
            <a:r>
              <a:rPr lang="en-US" sz="1600" dirty="0" smtClean="0"/>
              <a:t>someone </a:t>
            </a:r>
            <a:r>
              <a:rPr lang="en-US" sz="1600" dirty="0"/>
              <a:t>who hates accountants, loathes administration and bins bureaucracy. </a:t>
            </a:r>
            <a:r>
              <a:rPr lang="en-US" sz="1600" dirty="0" smtClean="0"/>
              <a:t>You</a:t>
            </a:r>
            <a:r>
              <a:rPr lang="hr-HR" sz="1600" dirty="0" smtClean="0"/>
              <a:t> </a:t>
            </a:r>
            <a:r>
              <a:rPr lang="en-US" sz="1600" dirty="0" smtClean="0"/>
              <a:t>are </a:t>
            </a:r>
            <a:r>
              <a:rPr lang="en-US" sz="1600" dirty="0"/>
              <a:t>either too original, independent or antisocial to require their services</a:t>
            </a:r>
            <a:r>
              <a:rPr lang="en-US" sz="1600" dirty="0" smtClean="0"/>
              <a:t>.</a:t>
            </a:r>
            <a:endParaRPr lang="hr-HR" sz="1600" dirty="0" smtClean="0"/>
          </a:p>
          <a:p>
            <a:endParaRPr lang="en-US" sz="1600" dirty="0"/>
          </a:p>
          <a:p>
            <a:r>
              <a:rPr lang="en-US" sz="1600" b="1" dirty="0"/>
              <a:t>4 A points: </a:t>
            </a:r>
            <a:r>
              <a:rPr lang="en-US" sz="1600" dirty="0"/>
              <a:t>Good with computers and technical figures. APEC asks whether you’ve </a:t>
            </a:r>
            <a:r>
              <a:rPr lang="en-US" sz="1600" dirty="0" smtClean="0"/>
              <a:t>ever</a:t>
            </a:r>
            <a:r>
              <a:rPr lang="hr-HR" sz="1600" dirty="0" smtClean="0"/>
              <a:t> </a:t>
            </a:r>
            <a:r>
              <a:rPr lang="en-US" sz="1600" dirty="0" smtClean="0"/>
              <a:t>thought </a:t>
            </a:r>
            <a:r>
              <a:rPr lang="en-US" sz="1600" dirty="0"/>
              <a:t>of becoming an accountant or management consultant</a:t>
            </a:r>
            <a:r>
              <a:rPr lang="en-US" sz="1600" dirty="0" smtClean="0"/>
              <a:t>? </a:t>
            </a:r>
            <a:r>
              <a:rPr lang="en-US" sz="1600" dirty="0"/>
              <a:t>Don’t forget that they deal in money and know how </a:t>
            </a:r>
            <a:r>
              <a:rPr lang="en-US" sz="1600" dirty="0" smtClean="0"/>
              <a:t>to</a:t>
            </a:r>
            <a:r>
              <a:rPr lang="hr-HR" sz="1600" dirty="0" smtClean="0"/>
              <a:t> </a:t>
            </a:r>
            <a:r>
              <a:rPr lang="en-US" sz="1600" dirty="0" smtClean="0"/>
              <a:t>make </a:t>
            </a:r>
            <a:r>
              <a:rPr lang="en-US" sz="1600" dirty="0"/>
              <a:t>big salaries (and bonuses). Make the transition from an undervalued lab coat </a:t>
            </a:r>
            <a:r>
              <a:rPr lang="en-US" sz="1600" dirty="0" smtClean="0"/>
              <a:t>to</a:t>
            </a:r>
            <a:r>
              <a:rPr lang="hr-HR" sz="1600" dirty="0" smtClean="0"/>
              <a:t> </a:t>
            </a:r>
            <a:r>
              <a:rPr lang="hr-HR" sz="1600" dirty="0" err="1" smtClean="0"/>
              <a:t>an</a:t>
            </a:r>
            <a:r>
              <a:rPr lang="hr-HR" sz="1600" dirty="0" smtClean="0"/>
              <a:t> </a:t>
            </a:r>
            <a:r>
              <a:rPr lang="hr-HR" sz="1600" dirty="0" err="1"/>
              <a:t>overvalued</a:t>
            </a:r>
            <a:r>
              <a:rPr lang="hr-HR" sz="1600" dirty="0"/>
              <a:t> </a:t>
            </a:r>
            <a:r>
              <a:rPr lang="hr-HR" sz="1600" dirty="0" err="1"/>
              <a:t>suit</a:t>
            </a:r>
            <a:r>
              <a:rPr lang="hr-HR" sz="1600" dirty="0" smtClean="0"/>
              <a:t>! </a:t>
            </a:r>
          </a:p>
          <a:p>
            <a:endParaRPr lang="hr-HR" sz="1600" dirty="0" smtClean="0"/>
          </a:p>
          <a:p>
            <a:r>
              <a:rPr lang="en-US" sz="1600" b="1" dirty="0" smtClean="0"/>
              <a:t>More </a:t>
            </a:r>
            <a:r>
              <a:rPr lang="en-US" sz="1600" b="1" dirty="0"/>
              <a:t>than 5 B points: </a:t>
            </a:r>
            <a:r>
              <a:rPr lang="en-US" sz="1600" dirty="0"/>
              <a:t>Good administrative scores. You’re no doubt sensitive to the </a:t>
            </a:r>
            <a:r>
              <a:rPr lang="en-US" sz="1600" dirty="0" smtClean="0"/>
              <a:t>relevance</a:t>
            </a:r>
            <a:r>
              <a:rPr lang="hr-HR" sz="1600" dirty="0" smtClean="0"/>
              <a:t> </a:t>
            </a:r>
            <a:r>
              <a:rPr lang="en-US" sz="1600" dirty="0" smtClean="0"/>
              <a:t>of </a:t>
            </a:r>
            <a:r>
              <a:rPr lang="en-US" sz="1600" dirty="0"/>
              <a:t>research in the current social environment. Have you considered the </a:t>
            </a:r>
            <a:r>
              <a:rPr lang="en-US" sz="1600" dirty="0" smtClean="0"/>
              <a:t>human</a:t>
            </a:r>
            <a:r>
              <a:rPr lang="hr-HR" sz="1600" dirty="0" smtClean="0"/>
              <a:t> </a:t>
            </a:r>
            <a:r>
              <a:rPr lang="en-US" sz="1600" dirty="0" smtClean="0"/>
              <a:t>resources</a:t>
            </a:r>
            <a:r>
              <a:rPr lang="en-US" sz="1600" dirty="0"/>
              <a:t>? APEC needs responsive, professional employment </a:t>
            </a:r>
            <a:r>
              <a:rPr lang="en-US" sz="1600" dirty="0" err="1"/>
              <a:t>counsellors</a:t>
            </a:r>
            <a:r>
              <a:rPr lang="en-US" sz="1600" dirty="0"/>
              <a:t> to </a:t>
            </a:r>
            <a:r>
              <a:rPr lang="en-US" sz="1600" dirty="0" smtClean="0"/>
              <a:t>manage</a:t>
            </a:r>
            <a:r>
              <a:rPr lang="hr-HR" sz="1600" dirty="0" smtClean="0"/>
              <a:t> </a:t>
            </a:r>
            <a:r>
              <a:rPr lang="en-US" sz="1600" dirty="0" smtClean="0"/>
              <a:t>its </a:t>
            </a:r>
            <a:r>
              <a:rPr lang="en-US" sz="1600" dirty="0"/>
              <a:t>growing pool of scientifically-qualified job-seekers</a:t>
            </a:r>
            <a:r>
              <a:rPr lang="en-US" sz="1600" dirty="0" smtClean="0"/>
              <a:t>.</a:t>
            </a:r>
            <a:endParaRPr lang="hr-HR" sz="1600" dirty="0" smtClean="0"/>
          </a:p>
          <a:p>
            <a:endParaRPr lang="en-US" sz="1600" dirty="0"/>
          </a:p>
          <a:p>
            <a:r>
              <a:rPr lang="en-US" sz="1600" b="1" dirty="0"/>
              <a:t>6 C points: </a:t>
            </a:r>
            <a:r>
              <a:rPr lang="en-US" sz="1600" dirty="0"/>
              <a:t>Too creative! Oh dear, you chose creativity – these are trick questions</a:t>
            </a:r>
            <a:r>
              <a:rPr lang="en-US" sz="1600" dirty="0" smtClean="0"/>
              <a:t>.</a:t>
            </a:r>
            <a:r>
              <a:rPr lang="hr-HR" sz="1600" dirty="0" smtClean="0"/>
              <a:t> </a:t>
            </a:r>
            <a:r>
              <a:rPr lang="en-US" sz="1600" dirty="0" smtClean="0"/>
              <a:t>Although </a:t>
            </a:r>
            <a:r>
              <a:rPr lang="en-US" sz="1600" dirty="0"/>
              <a:t>Deloitte listed creativity as one of the 20 qualities in an ideal researcher, </a:t>
            </a:r>
            <a:r>
              <a:rPr lang="en-US" sz="1600" dirty="0" smtClean="0"/>
              <a:t>it</a:t>
            </a:r>
            <a:r>
              <a:rPr lang="hr-HR" sz="1600" dirty="0" smtClean="0"/>
              <a:t> </a:t>
            </a:r>
            <a:r>
              <a:rPr lang="en-US" sz="1600" dirty="0" smtClean="0"/>
              <a:t>was </a:t>
            </a:r>
            <a:r>
              <a:rPr lang="en-US" sz="1600" dirty="0"/>
              <a:t>not rated as one of the 6 ‘key’ skills for the future – you’re not keeping up with </a:t>
            </a:r>
            <a:r>
              <a:rPr lang="en-US" sz="1600" dirty="0" smtClean="0"/>
              <a:t>the</a:t>
            </a:r>
            <a:r>
              <a:rPr lang="hr-HR" sz="1600" dirty="0" smtClean="0"/>
              <a:t> </a:t>
            </a:r>
            <a:r>
              <a:rPr lang="en-US" sz="1600" dirty="0" smtClean="0"/>
              <a:t>trends</a:t>
            </a:r>
            <a:r>
              <a:rPr lang="en-US" sz="1600" dirty="0"/>
              <a:t>. APEC will probably advise you to retrain as an art teacher or to learn jazz. </a:t>
            </a:r>
            <a:endParaRPr lang="hr-HR" sz="1600" dirty="0" smtClean="0"/>
          </a:p>
          <a:p>
            <a:endParaRPr lang="hr-HR" sz="1600" dirty="0" smtClean="0"/>
          </a:p>
          <a:p>
            <a:r>
              <a:rPr lang="en-US" sz="1600" b="1" dirty="0" smtClean="0"/>
              <a:t>Maximum </a:t>
            </a:r>
            <a:r>
              <a:rPr lang="en-US" sz="1600" b="1" dirty="0"/>
              <a:t>A and B points: </a:t>
            </a:r>
            <a:r>
              <a:rPr lang="en-US" sz="1600" dirty="0"/>
              <a:t>Congratulations! You’re one of Deloitte’s ideal researchers</a:t>
            </a:r>
            <a:r>
              <a:rPr lang="en-US" sz="1600" dirty="0" smtClean="0"/>
              <a:t>!</a:t>
            </a:r>
            <a:r>
              <a:rPr lang="hr-HR" sz="1600" dirty="0" smtClean="0"/>
              <a:t> </a:t>
            </a:r>
            <a:r>
              <a:rPr lang="en-US" sz="1600" dirty="0" smtClean="0"/>
              <a:t>In </a:t>
            </a:r>
            <a:r>
              <a:rPr lang="en-US" sz="1600" dirty="0"/>
              <a:t>this spirit, APEC will observe the report’s other recommendations and advise you </a:t>
            </a:r>
            <a:r>
              <a:rPr lang="en-US" sz="1600" dirty="0" smtClean="0"/>
              <a:t>to</a:t>
            </a:r>
            <a:r>
              <a:rPr lang="hr-HR" sz="1600" dirty="0" smtClean="0"/>
              <a:t> </a:t>
            </a:r>
            <a:r>
              <a:rPr lang="en-US" sz="1600" dirty="0" smtClean="0"/>
              <a:t>choose </a:t>
            </a:r>
            <a:r>
              <a:rPr lang="en-US" sz="1600" dirty="0"/>
              <a:t>international mobility, taking a risky job with a high career growth potential </a:t>
            </a:r>
            <a:r>
              <a:rPr lang="en-US" sz="1600" dirty="0" smtClean="0"/>
              <a:t>in</a:t>
            </a:r>
            <a:r>
              <a:rPr lang="hr-HR" sz="1600" dirty="0" smtClean="0"/>
              <a:t> </a:t>
            </a:r>
            <a:r>
              <a:rPr lang="en-US" sz="1600" dirty="0" smtClean="0"/>
              <a:t>another </a:t>
            </a:r>
            <a:r>
              <a:rPr lang="en-US" sz="1600" dirty="0"/>
              <a:t>country. </a:t>
            </a:r>
            <a:endParaRPr lang="hr-HR" sz="1600"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539552" y="335846"/>
            <a:ext cx="7992888" cy="4985980"/>
          </a:xfrm>
          <a:prstGeom prst="rect">
            <a:avLst/>
          </a:prstGeom>
        </p:spPr>
        <p:txBody>
          <a:bodyPr wrap="square">
            <a:spAutoFit/>
          </a:bodyPr>
          <a:lstStyle/>
          <a:p>
            <a:r>
              <a:rPr lang="en-US" sz="2000" b="1" dirty="0"/>
              <a:t>The full range of identified skills are:</a:t>
            </a:r>
          </a:p>
          <a:p>
            <a:endParaRPr lang="en-US" b="1" dirty="0" smtClean="0"/>
          </a:p>
          <a:p>
            <a:r>
              <a:rPr lang="en-US" sz="2000" b="1" dirty="0" smtClean="0"/>
              <a:t>Scientific</a:t>
            </a:r>
            <a:r>
              <a:rPr lang="en-US" sz="2000" b="1" dirty="0"/>
              <a:t>: </a:t>
            </a:r>
            <a:r>
              <a:rPr lang="en-US" sz="2000" dirty="0"/>
              <a:t>scientific knowledge; the </a:t>
            </a:r>
            <a:r>
              <a:rPr lang="en-US" sz="2000" dirty="0" smtClean="0"/>
              <a:t>ability to </a:t>
            </a:r>
            <a:r>
              <a:rPr lang="en-US" sz="2000" dirty="0"/>
              <a:t>learn and adapt; the capacity to </a:t>
            </a:r>
            <a:r>
              <a:rPr lang="en-US" sz="2000" dirty="0" smtClean="0"/>
              <a:t>formulate a </a:t>
            </a:r>
            <a:r>
              <a:rPr lang="en-US" sz="2000" dirty="0"/>
              <a:t>research problem; the ability to </a:t>
            </a:r>
            <a:r>
              <a:rPr lang="en-US" sz="2000" dirty="0" err="1" smtClean="0"/>
              <a:t>analyse</a:t>
            </a:r>
            <a:r>
              <a:rPr lang="en-US" sz="2000" dirty="0" smtClean="0"/>
              <a:t> and </a:t>
            </a:r>
            <a:r>
              <a:rPr lang="en-US" sz="2000" dirty="0"/>
              <a:t>master computer skills to a </a:t>
            </a:r>
            <a:r>
              <a:rPr lang="en-US" sz="2000" dirty="0" smtClean="0"/>
              <a:t>high technical </a:t>
            </a:r>
            <a:r>
              <a:rPr lang="en-US" sz="2000" dirty="0"/>
              <a:t>level; the ability to work in an </a:t>
            </a:r>
            <a:r>
              <a:rPr lang="en-US" sz="2000" dirty="0" smtClean="0"/>
              <a:t>interdisciplinary environment; and the capacity to integrate existing knowledge.</a:t>
            </a:r>
          </a:p>
          <a:p>
            <a:endParaRPr lang="en-US" sz="2000" b="1" dirty="0" smtClean="0"/>
          </a:p>
          <a:p>
            <a:r>
              <a:rPr lang="en-US" sz="2000" b="1" dirty="0" smtClean="0"/>
              <a:t>Personal</a:t>
            </a:r>
            <a:r>
              <a:rPr lang="en-US" sz="2000" b="1" dirty="0"/>
              <a:t>: </a:t>
            </a:r>
            <a:r>
              <a:rPr lang="en-US" sz="2000" dirty="0"/>
              <a:t>creativity; an open mind; </a:t>
            </a:r>
            <a:r>
              <a:rPr lang="en-US" sz="2000" dirty="0" smtClean="0"/>
              <a:t>motivation and involvement; adaptability; and the capacity to self-evaluate.</a:t>
            </a:r>
          </a:p>
          <a:p>
            <a:endParaRPr lang="en-US" sz="2000" dirty="0" smtClean="0"/>
          </a:p>
          <a:p>
            <a:r>
              <a:rPr lang="en-US" sz="2000" b="1" dirty="0" smtClean="0"/>
              <a:t>Management</a:t>
            </a:r>
            <a:r>
              <a:rPr lang="en-US" sz="2000" b="1" dirty="0"/>
              <a:t>: </a:t>
            </a:r>
            <a:r>
              <a:rPr lang="en-US" sz="2000" dirty="0"/>
              <a:t>the ability to work in a team</a:t>
            </a:r>
            <a:r>
              <a:rPr lang="en-US" sz="2000" dirty="0" smtClean="0"/>
              <a:t>; communication </a:t>
            </a:r>
            <a:r>
              <a:rPr lang="en-US" sz="2000" dirty="0"/>
              <a:t>skills; the capacity to </a:t>
            </a:r>
            <a:r>
              <a:rPr lang="en-US" sz="2000" dirty="0" smtClean="0"/>
              <a:t>develop a </a:t>
            </a:r>
            <a:r>
              <a:rPr lang="en-US" sz="2000" dirty="0"/>
              <a:t>network; a capacity to evaluate; </a:t>
            </a:r>
            <a:r>
              <a:rPr lang="en-US" sz="2000" dirty="0" smtClean="0"/>
              <a:t>language skills</a:t>
            </a:r>
            <a:r>
              <a:rPr lang="en-US" sz="2000" dirty="0"/>
              <a:t>; an enterprise (business) </a:t>
            </a:r>
            <a:r>
              <a:rPr lang="en-US" sz="2000" dirty="0" smtClean="0"/>
              <a:t>culture and </a:t>
            </a:r>
            <a:r>
              <a:rPr lang="en-US" sz="2000" dirty="0"/>
              <a:t>management skills; project management</a:t>
            </a:r>
            <a:r>
              <a:rPr lang="en-US" sz="2000" dirty="0" smtClean="0"/>
              <a:t>; team management and direction; and </a:t>
            </a:r>
            <a:r>
              <a:rPr lang="en-US" sz="2000" dirty="0"/>
              <a:t>the ability to take account of the </a:t>
            </a:r>
            <a:r>
              <a:rPr lang="en-US" sz="2000" dirty="0" smtClean="0"/>
              <a:t>relevance of </a:t>
            </a:r>
            <a:r>
              <a:rPr lang="en-US" sz="2000" dirty="0"/>
              <a:t>one’s research and its impact </a:t>
            </a:r>
            <a:r>
              <a:rPr lang="en-US" sz="2000" dirty="0" smtClean="0"/>
              <a:t>on the environment.</a:t>
            </a:r>
            <a:endParaRPr lang="en-US" sz="2000"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467544" y="1305342"/>
            <a:ext cx="8424936" cy="4093428"/>
          </a:xfrm>
          <a:prstGeom prst="rect">
            <a:avLst/>
          </a:prstGeom>
        </p:spPr>
        <p:txBody>
          <a:bodyPr wrap="square">
            <a:spAutoFit/>
          </a:bodyPr>
          <a:lstStyle/>
          <a:p>
            <a:pPr marL="177800" indent="-177800"/>
            <a:r>
              <a:rPr lang="en-US" sz="2000" b="1" dirty="0"/>
              <a:t>The 6 key skills (according to the APEC-Deloitte survey</a:t>
            </a:r>
            <a:r>
              <a:rPr lang="en-US" sz="2000" b="1" dirty="0" smtClean="0"/>
              <a:t>):</a:t>
            </a:r>
            <a:endParaRPr lang="hr-HR" sz="2000" b="1" dirty="0" smtClean="0"/>
          </a:p>
          <a:p>
            <a:pPr marL="177800" indent="-177800"/>
            <a:endParaRPr lang="en-US" sz="2000" dirty="0"/>
          </a:p>
          <a:p>
            <a:pPr marL="177800" indent="-177800">
              <a:buFontTx/>
              <a:buChar char="-"/>
            </a:pPr>
            <a:r>
              <a:rPr lang="hr-HR" sz="2000" dirty="0" smtClean="0"/>
              <a:t> </a:t>
            </a:r>
            <a:r>
              <a:rPr lang="en-US" sz="2000" dirty="0" smtClean="0"/>
              <a:t>analysis </a:t>
            </a:r>
            <a:r>
              <a:rPr lang="en-US" sz="2000" dirty="0"/>
              <a:t>and mastery of computers and sophisticated IT </a:t>
            </a:r>
            <a:r>
              <a:rPr lang="en-US" sz="2000" dirty="0" smtClean="0"/>
              <a:t>tools</a:t>
            </a:r>
            <a:endParaRPr lang="hr-HR" sz="2000" dirty="0" smtClean="0"/>
          </a:p>
          <a:p>
            <a:pPr marL="177800" indent="-177800">
              <a:buFontTx/>
              <a:buChar char="-"/>
            </a:pPr>
            <a:r>
              <a:rPr lang="hr-HR" sz="2000" dirty="0"/>
              <a:t> </a:t>
            </a:r>
            <a:r>
              <a:rPr lang="hr-HR" sz="2000" dirty="0" smtClean="0"/>
              <a:t>t</a:t>
            </a:r>
            <a:r>
              <a:rPr lang="en-US" sz="2000" dirty="0" smtClean="0"/>
              <a:t>he </a:t>
            </a:r>
            <a:r>
              <a:rPr lang="en-US" sz="2000" dirty="0"/>
              <a:t>ability to work with researchers from other disciplines (</a:t>
            </a:r>
            <a:r>
              <a:rPr lang="en-US" sz="2000" dirty="0" err="1"/>
              <a:t>interdisciplinarity</a:t>
            </a:r>
            <a:r>
              <a:rPr lang="en-US" sz="2000" dirty="0" smtClean="0"/>
              <a:t>)</a:t>
            </a:r>
            <a:endParaRPr lang="en-US" sz="2000" dirty="0"/>
          </a:p>
          <a:p>
            <a:pPr marL="177800" indent="-177800">
              <a:buFontTx/>
              <a:buChar char="-"/>
            </a:pPr>
            <a:r>
              <a:rPr lang="hr-HR" sz="2000" dirty="0" smtClean="0"/>
              <a:t> c</a:t>
            </a:r>
            <a:r>
              <a:rPr lang="en-US" sz="2000" dirty="0" smtClean="0"/>
              <a:t>an </a:t>
            </a:r>
            <a:r>
              <a:rPr lang="en-US" sz="2000" dirty="0"/>
              <a:t>develop a ‘network</a:t>
            </a:r>
            <a:r>
              <a:rPr lang="en-US" sz="2000" dirty="0" smtClean="0"/>
              <a:t>’</a:t>
            </a:r>
            <a:endParaRPr lang="en-US" sz="2000" dirty="0"/>
          </a:p>
          <a:p>
            <a:pPr marL="177800" indent="-177800">
              <a:buFontTx/>
              <a:buChar char="-"/>
            </a:pPr>
            <a:r>
              <a:rPr lang="hr-HR" sz="2000" dirty="0" smtClean="0"/>
              <a:t> </a:t>
            </a:r>
            <a:r>
              <a:rPr lang="en-US" sz="2000" dirty="0" smtClean="0"/>
              <a:t>possession </a:t>
            </a:r>
            <a:r>
              <a:rPr lang="en-US" sz="2000" dirty="0"/>
              <a:t>of an ‘enterprise/business culture’ and management </a:t>
            </a:r>
            <a:r>
              <a:rPr lang="en-US" sz="2000" dirty="0" smtClean="0"/>
              <a:t>skills</a:t>
            </a:r>
            <a:endParaRPr lang="en-US" sz="2000" dirty="0"/>
          </a:p>
          <a:p>
            <a:pPr marL="177800" indent="-177800"/>
            <a:r>
              <a:rPr lang="hr-HR" sz="2000" dirty="0" smtClean="0"/>
              <a:t>-   project </a:t>
            </a:r>
            <a:r>
              <a:rPr lang="hr-HR" sz="2000" dirty="0"/>
              <a:t>management </a:t>
            </a:r>
          </a:p>
          <a:p>
            <a:pPr marL="177800" indent="-177800"/>
            <a:endParaRPr lang="hr-HR" sz="2000" dirty="0" smtClean="0"/>
          </a:p>
          <a:p>
            <a:pPr marL="177800" indent="-177800"/>
            <a:r>
              <a:rPr lang="en-US" sz="2000" dirty="0" smtClean="0"/>
              <a:t>and</a:t>
            </a:r>
            <a:r>
              <a:rPr lang="en-US" sz="2000" dirty="0"/>
              <a:t>, </a:t>
            </a:r>
            <a:endParaRPr lang="hr-HR" sz="2000" dirty="0" smtClean="0"/>
          </a:p>
          <a:p>
            <a:pPr marL="177800" indent="-177800"/>
            <a:r>
              <a:rPr lang="en-US" sz="2000" dirty="0" smtClean="0"/>
              <a:t>finally</a:t>
            </a:r>
            <a:r>
              <a:rPr lang="en-US" sz="2000" dirty="0"/>
              <a:t>, the single most important quality in the ideal researcher of the future:</a:t>
            </a:r>
          </a:p>
          <a:p>
            <a:pPr marL="177800" indent="-177800"/>
            <a:endParaRPr lang="hr-HR" sz="2000" dirty="0" smtClean="0"/>
          </a:p>
          <a:p>
            <a:pPr marL="177800" indent="-177800"/>
            <a:r>
              <a:rPr lang="hr-HR" sz="2000" b="1" dirty="0" smtClean="0"/>
              <a:t>-  </a:t>
            </a:r>
            <a:r>
              <a:rPr lang="en-US" sz="2000" b="1" dirty="0" smtClean="0"/>
              <a:t>awareness </a:t>
            </a:r>
            <a:r>
              <a:rPr lang="en-US" sz="2000" b="1" dirty="0"/>
              <a:t>of the pertinence of the research and its impact on the </a:t>
            </a:r>
            <a:r>
              <a:rPr lang="en-US" sz="2000" b="1" dirty="0" smtClean="0"/>
              <a:t>environment</a:t>
            </a:r>
            <a:r>
              <a:rPr lang="hr-HR" sz="2000" b="1" dirty="0" smtClean="0"/>
              <a:t>.</a:t>
            </a:r>
            <a:endParaRPr lang="hr-HR" sz="2000" b="1"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51520" y="1484784"/>
            <a:ext cx="842493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sr-Latn-CS" sz="1600" b="1" i="0" u="none" strike="noStrike" cap="none" normalizeH="0" baseline="0" dirty="0" err="1" smtClean="0">
                <a:ln>
                  <a:noFill/>
                </a:ln>
                <a:solidFill>
                  <a:schemeClr val="tx1"/>
                </a:solidFill>
                <a:effectLst/>
                <a:hlinkClick r:id="rId2"/>
              </a:rPr>
              <a:t>Reform</a:t>
            </a:r>
            <a:r>
              <a:rPr kumimoji="0" lang="sr-Latn-CS" sz="1600" b="1" i="0" u="none" strike="noStrike" cap="none" normalizeH="0" baseline="0" dirty="0" smtClean="0">
                <a:ln>
                  <a:noFill/>
                </a:ln>
                <a:solidFill>
                  <a:schemeClr val="tx1"/>
                </a:solidFill>
                <a:effectLst/>
                <a:hlinkClick r:id="rId2"/>
              </a:rPr>
              <a:t> the </a:t>
            </a:r>
            <a:r>
              <a:rPr kumimoji="0" lang="sr-Latn-CS" sz="1600" b="1" i="0" u="none" strike="noStrike" cap="none" normalizeH="0" baseline="0" dirty="0" err="1" smtClean="0">
                <a:ln>
                  <a:noFill/>
                </a:ln>
                <a:solidFill>
                  <a:schemeClr val="tx1"/>
                </a:solidFill>
                <a:effectLst/>
                <a:hlinkClick r:id="rId2"/>
              </a:rPr>
              <a:t>PhD</a:t>
            </a:r>
            <a:r>
              <a:rPr kumimoji="0" lang="sr-Latn-CS" sz="1600" b="1" i="0" u="none" strike="noStrike" cap="none" normalizeH="0" baseline="0" dirty="0" smtClean="0">
                <a:ln>
                  <a:noFill/>
                </a:ln>
                <a:solidFill>
                  <a:schemeClr val="tx1"/>
                </a:solidFill>
                <a:effectLst/>
                <a:hlinkClick r:id="rId2"/>
              </a:rPr>
              <a:t> system </a:t>
            </a:r>
            <a:r>
              <a:rPr kumimoji="0" lang="sr-Latn-CS" sz="1600" b="1" i="0" u="none" strike="noStrike" cap="none" normalizeH="0" baseline="0" dirty="0" err="1" smtClean="0">
                <a:ln>
                  <a:noFill/>
                </a:ln>
                <a:solidFill>
                  <a:schemeClr val="tx1"/>
                </a:solidFill>
                <a:effectLst/>
                <a:hlinkClick r:id="rId2"/>
              </a:rPr>
              <a:t>or</a:t>
            </a:r>
            <a:r>
              <a:rPr kumimoji="0" lang="sr-Latn-CS" sz="1600" b="1" i="0" u="none" strike="noStrike" cap="none" normalizeH="0" baseline="0" dirty="0" smtClean="0">
                <a:ln>
                  <a:noFill/>
                </a:ln>
                <a:solidFill>
                  <a:schemeClr val="tx1"/>
                </a:solidFill>
                <a:effectLst/>
                <a:hlinkClick r:id="rId2"/>
              </a:rPr>
              <a:t> close </a:t>
            </a:r>
            <a:r>
              <a:rPr kumimoji="0" lang="sr-Latn-CS" sz="1600" b="1" i="0" u="none" strike="noStrike" cap="none" normalizeH="0" baseline="0" dirty="0" err="1" smtClean="0">
                <a:ln>
                  <a:noFill/>
                </a:ln>
                <a:solidFill>
                  <a:schemeClr val="tx1"/>
                </a:solidFill>
                <a:effectLst/>
                <a:hlinkClick r:id="rId2"/>
              </a:rPr>
              <a:t>it</a:t>
            </a:r>
            <a:r>
              <a:rPr kumimoji="0" lang="sr-Latn-CS" sz="1600" b="1" i="0" u="none" strike="noStrike" cap="none" normalizeH="0" baseline="0" dirty="0" smtClean="0">
                <a:ln>
                  <a:noFill/>
                </a:ln>
                <a:solidFill>
                  <a:schemeClr val="tx1"/>
                </a:solidFill>
                <a:effectLst/>
                <a:hlinkClick r:id="rId2"/>
              </a:rPr>
              <a:t> </a:t>
            </a:r>
            <a:r>
              <a:rPr kumimoji="0" lang="sr-Latn-CS" sz="1600" b="1" i="0" u="none" strike="noStrike" cap="none" normalizeH="0" baseline="0" dirty="0" err="1" smtClean="0">
                <a:ln>
                  <a:noFill/>
                </a:ln>
                <a:solidFill>
                  <a:schemeClr val="tx1"/>
                </a:solidFill>
                <a:effectLst/>
                <a:hlinkClick r:id="rId2"/>
              </a:rPr>
              <a:t>down</a:t>
            </a:r>
            <a:r>
              <a:rPr kumimoji="0" lang="sr-Latn-CS" sz="1600" b="1" i="0" u="none" strike="noStrike" cap="none" normalizeH="0" baseline="0" dirty="0" smtClean="0">
                <a:ln>
                  <a:noFill/>
                </a:ln>
                <a:solidFill>
                  <a:schemeClr val="tx1"/>
                </a:solidFill>
                <a:effectLst/>
                <a:hlinkClick r:id="rId2"/>
              </a:rPr>
              <a:t> </a:t>
            </a:r>
            <a:endParaRPr kumimoji="0" lang="sr-Latn-CS" sz="16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rPr>
              <a:t>Mark </a:t>
            </a:r>
            <a:r>
              <a:rPr kumimoji="0" lang="sr-Latn-CS" sz="1600" b="0" i="0" u="none" strike="noStrike" cap="none" normalizeH="0" baseline="0" dirty="0" err="1" smtClean="0">
                <a:ln>
                  <a:noFill/>
                </a:ln>
                <a:solidFill>
                  <a:schemeClr val="tx1"/>
                </a:solidFill>
                <a:effectLst/>
              </a:rPr>
              <a:t>Taylor</a:t>
            </a:r>
            <a:r>
              <a:rPr kumimoji="0" lang="sr-Latn-CS" sz="1600" b="0" i="0" u="none" strike="noStrike" cap="none" normalizeH="0" baseline="0" dirty="0" smtClean="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rPr>
              <a:t>Nature 472, 261-261 (20 April 2011)</a:t>
            </a:r>
          </a:p>
          <a:p>
            <a:pPr marL="0" marR="0" lvl="0" indent="0" algn="l" defTabSz="914400" rtl="0" eaLnBrk="0" fontAlgn="base" latinLnBrk="0" hangingPunct="0">
              <a:lnSpc>
                <a:spcPct val="100000"/>
              </a:lnSpc>
              <a:spcBef>
                <a:spcPct val="0"/>
              </a:spcBef>
              <a:spcAft>
                <a:spcPct val="0"/>
              </a:spcAft>
              <a:buClrTx/>
              <a:buSzTx/>
              <a:tabLst/>
            </a:pPr>
            <a:endParaRPr kumimoji="0" lang="sr-Latn-CS" sz="1600" b="1" i="0" u="none" strike="noStrike" cap="none" normalizeH="0" baseline="0" dirty="0" smtClean="0">
              <a:ln>
                <a:noFill/>
              </a:ln>
              <a:solidFill>
                <a:schemeClr val="tx1"/>
              </a:solidFill>
              <a:effectLst/>
              <a:hlinkClick r:id="rId3"/>
            </a:endParaRPr>
          </a:p>
          <a:p>
            <a:pPr marL="0" marR="0" lvl="0" indent="0" algn="l" defTabSz="914400" rtl="0" eaLnBrk="0" fontAlgn="base" latinLnBrk="0" hangingPunct="0">
              <a:lnSpc>
                <a:spcPct val="100000"/>
              </a:lnSpc>
              <a:spcBef>
                <a:spcPct val="0"/>
              </a:spcBef>
              <a:spcAft>
                <a:spcPct val="0"/>
              </a:spcAft>
              <a:buClrTx/>
              <a:buSzTx/>
              <a:tabLst/>
            </a:pPr>
            <a:r>
              <a:rPr kumimoji="0" lang="sr-Latn-CS" sz="1600" b="1" i="0" u="none" strike="noStrike" cap="none" normalizeH="0" baseline="0" dirty="0" err="1" smtClean="0">
                <a:ln>
                  <a:noFill/>
                </a:ln>
                <a:solidFill>
                  <a:schemeClr val="tx1"/>
                </a:solidFill>
                <a:effectLst/>
                <a:hlinkClick r:id="rId3"/>
              </a:rPr>
              <a:t>Education</a:t>
            </a:r>
            <a:r>
              <a:rPr kumimoji="0" lang="sr-Latn-CS" sz="1600" b="1" i="0" u="none" strike="noStrike" cap="none" normalizeH="0" baseline="0" dirty="0" smtClean="0">
                <a:ln>
                  <a:noFill/>
                </a:ln>
                <a:solidFill>
                  <a:schemeClr val="tx1"/>
                </a:solidFill>
                <a:effectLst/>
                <a:hlinkClick r:id="rId3"/>
              </a:rPr>
              <a:t>: The </a:t>
            </a:r>
            <a:r>
              <a:rPr kumimoji="0" lang="sr-Latn-CS" sz="1600" b="1" i="0" u="none" strike="noStrike" cap="none" normalizeH="0" baseline="0" dirty="0" err="1" smtClean="0">
                <a:ln>
                  <a:noFill/>
                </a:ln>
                <a:solidFill>
                  <a:schemeClr val="tx1"/>
                </a:solidFill>
                <a:effectLst/>
                <a:hlinkClick r:id="rId3"/>
              </a:rPr>
              <a:t>PhD</a:t>
            </a:r>
            <a:r>
              <a:rPr kumimoji="0" lang="sr-Latn-CS" sz="1600" b="1" i="0" u="none" strike="noStrike" cap="none" normalizeH="0" baseline="0" dirty="0" smtClean="0">
                <a:ln>
                  <a:noFill/>
                </a:ln>
                <a:solidFill>
                  <a:schemeClr val="tx1"/>
                </a:solidFill>
                <a:effectLst/>
                <a:hlinkClick r:id="rId3"/>
              </a:rPr>
              <a:t> </a:t>
            </a:r>
            <a:r>
              <a:rPr kumimoji="0" lang="sr-Latn-CS" sz="1600" b="1" i="0" u="none" strike="noStrike" cap="none" normalizeH="0" baseline="0" dirty="0" err="1" smtClean="0">
                <a:ln>
                  <a:noFill/>
                </a:ln>
                <a:solidFill>
                  <a:schemeClr val="tx1"/>
                </a:solidFill>
                <a:effectLst/>
                <a:hlinkClick r:id="rId3"/>
              </a:rPr>
              <a:t>factory</a:t>
            </a:r>
            <a:r>
              <a:rPr kumimoji="0" lang="sr-Latn-CS" sz="1600" b="1" i="0" u="none" strike="noStrike" cap="none" normalizeH="0" baseline="0" dirty="0" smtClean="0">
                <a:ln>
                  <a:noFill/>
                </a:ln>
                <a:solidFill>
                  <a:schemeClr val="tx1"/>
                </a:solidFill>
                <a:effectLst/>
                <a:hlinkClick r:id="rId3"/>
              </a:rPr>
              <a:t> </a:t>
            </a:r>
            <a:endParaRPr kumimoji="0" lang="sr-Latn-CS" sz="16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rPr>
              <a:t>David </a:t>
            </a:r>
            <a:r>
              <a:rPr kumimoji="0" lang="sr-Latn-CS" sz="1600" b="0" i="0" u="none" strike="noStrike" cap="none" normalizeH="0" baseline="0" dirty="0" err="1" smtClean="0">
                <a:ln>
                  <a:noFill/>
                </a:ln>
                <a:solidFill>
                  <a:schemeClr val="tx1"/>
                </a:solidFill>
                <a:effectLst/>
              </a:rPr>
              <a:t>Cyranoski</a:t>
            </a:r>
            <a:r>
              <a:rPr kumimoji="0" lang="sr-Latn-CS" sz="1600" b="0" i="0" u="none" strike="noStrike" cap="none" normalizeH="0" baseline="0" dirty="0" smtClean="0">
                <a:ln>
                  <a:noFill/>
                </a:ln>
                <a:solidFill>
                  <a:schemeClr val="tx1"/>
                </a:solidFill>
                <a:effectLst/>
              </a:rPr>
              <a:t>, </a:t>
            </a:r>
            <a:r>
              <a:rPr kumimoji="0" lang="sr-Latn-CS" sz="1600" b="0" i="0" u="none" strike="noStrike" cap="none" normalizeH="0" baseline="0" dirty="0" err="1" smtClean="0">
                <a:ln>
                  <a:noFill/>
                </a:ln>
                <a:solidFill>
                  <a:schemeClr val="tx1"/>
                </a:solidFill>
                <a:effectLst/>
              </a:rPr>
              <a:t>Natasha</a:t>
            </a:r>
            <a:r>
              <a:rPr kumimoji="0" lang="sr-Latn-CS" sz="1600" b="0" i="0" u="none" strike="noStrike" cap="none" normalizeH="0" baseline="0" dirty="0" smtClean="0">
                <a:ln>
                  <a:noFill/>
                </a:ln>
                <a:solidFill>
                  <a:schemeClr val="tx1"/>
                </a:solidFill>
                <a:effectLst/>
              </a:rPr>
              <a:t> Gilbert, </a:t>
            </a:r>
            <a:r>
              <a:rPr kumimoji="0" lang="sr-Latn-CS" sz="1600" b="0" i="0" u="none" strike="noStrike" cap="none" normalizeH="0" baseline="0" dirty="0" err="1" smtClean="0">
                <a:ln>
                  <a:noFill/>
                </a:ln>
                <a:solidFill>
                  <a:schemeClr val="tx1"/>
                </a:solidFill>
                <a:effectLst/>
              </a:rPr>
              <a:t>Heidi</a:t>
            </a:r>
            <a:r>
              <a:rPr kumimoji="0" lang="sr-Latn-CS" sz="1600" b="0" i="0" u="none" strike="noStrike" cap="none" normalizeH="0" baseline="0" dirty="0" smtClean="0">
                <a:ln>
                  <a:noFill/>
                </a:ln>
                <a:solidFill>
                  <a:schemeClr val="tx1"/>
                </a:solidFill>
                <a:effectLst/>
              </a:rPr>
              <a:t> </a:t>
            </a:r>
            <a:r>
              <a:rPr kumimoji="0" lang="sr-Latn-CS" sz="1600" b="0" i="0" u="none" strike="noStrike" cap="none" normalizeH="0" baseline="0" dirty="0" err="1" smtClean="0">
                <a:ln>
                  <a:noFill/>
                </a:ln>
                <a:solidFill>
                  <a:schemeClr val="tx1"/>
                </a:solidFill>
                <a:effectLst/>
              </a:rPr>
              <a:t>Ledford</a:t>
            </a:r>
            <a:r>
              <a:rPr kumimoji="0" lang="sr-Latn-CS" sz="1600" b="0" i="0" u="none" strike="noStrike" cap="none" normalizeH="0" baseline="0" dirty="0" smtClean="0">
                <a:ln>
                  <a:noFill/>
                </a:ln>
                <a:solidFill>
                  <a:schemeClr val="tx1"/>
                </a:solidFill>
                <a:effectLst/>
              </a:rPr>
              <a:t>, </a:t>
            </a:r>
            <a:r>
              <a:rPr kumimoji="0" lang="sr-Latn-CS" sz="1600" b="0" i="0" u="none" strike="noStrike" cap="none" normalizeH="0" baseline="0" dirty="0" err="1" smtClean="0">
                <a:ln>
                  <a:noFill/>
                </a:ln>
                <a:solidFill>
                  <a:schemeClr val="tx1"/>
                </a:solidFill>
                <a:effectLst/>
              </a:rPr>
              <a:t>Anjali</a:t>
            </a:r>
            <a:r>
              <a:rPr kumimoji="0" lang="sr-Latn-CS" sz="1600" b="0" i="0" u="none" strike="noStrike" cap="none" normalizeH="0" baseline="0" dirty="0" smtClean="0">
                <a:ln>
                  <a:noFill/>
                </a:ln>
                <a:solidFill>
                  <a:schemeClr val="tx1"/>
                </a:solidFill>
                <a:effectLst/>
              </a:rPr>
              <a:t> </a:t>
            </a:r>
            <a:r>
              <a:rPr kumimoji="0" lang="sr-Latn-CS" sz="1600" b="0" i="0" u="none" strike="noStrike" cap="none" normalizeH="0" baseline="0" dirty="0" err="1" smtClean="0">
                <a:ln>
                  <a:noFill/>
                </a:ln>
                <a:solidFill>
                  <a:schemeClr val="tx1"/>
                </a:solidFill>
                <a:effectLst/>
              </a:rPr>
              <a:t>Nayar</a:t>
            </a:r>
            <a:r>
              <a:rPr kumimoji="0" lang="sr-Latn-CS" sz="1600" b="0" i="0" u="none" strike="noStrike" cap="none" normalizeH="0" baseline="0" dirty="0" smtClean="0">
                <a:ln>
                  <a:noFill/>
                </a:ln>
                <a:solidFill>
                  <a:schemeClr val="tx1"/>
                </a:solidFill>
                <a:effectLst/>
              </a:rPr>
              <a:t>, </a:t>
            </a:r>
            <a:r>
              <a:rPr kumimoji="0" lang="sr-Latn-CS" sz="1600" b="0" i="0" u="none" strike="noStrike" cap="none" normalizeH="0" baseline="0" dirty="0" err="1" smtClean="0">
                <a:ln>
                  <a:noFill/>
                </a:ln>
                <a:solidFill>
                  <a:schemeClr val="tx1"/>
                </a:solidFill>
                <a:effectLst/>
              </a:rPr>
              <a:t>Mohammed</a:t>
            </a:r>
            <a:r>
              <a:rPr kumimoji="0" lang="sr-Latn-CS" sz="1600" b="0" i="0" u="none" strike="noStrike" cap="none" normalizeH="0" baseline="0" dirty="0" smtClean="0">
                <a:ln>
                  <a:noFill/>
                </a:ln>
                <a:solidFill>
                  <a:schemeClr val="tx1"/>
                </a:solidFill>
                <a:effectLst/>
              </a:rPr>
              <a:t> </a:t>
            </a:r>
            <a:r>
              <a:rPr kumimoji="0" lang="sr-Latn-CS" sz="1600" b="0" i="0" u="none" strike="noStrike" cap="none" normalizeH="0" baseline="0" dirty="0" err="1" smtClean="0">
                <a:ln>
                  <a:noFill/>
                </a:ln>
                <a:solidFill>
                  <a:schemeClr val="tx1"/>
                </a:solidFill>
                <a:effectLst/>
              </a:rPr>
              <a:t>Yahia</a:t>
            </a:r>
            <a:r>
              <a:rPr kumimoji="0" lang="sr-Latn-CS" sz="1600" b="0" i="0" u="none" strike="noStrike" cap="none" normalizeH="0" baseline="0" dirty="0" smtClean="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rPr>
              <a:t>Nature 472, 276-279 (20 April 2011) </a:t>
            </a:r>
          </a:p>
          <a:p>
            <a:pPr marL="0" marR="0" lvl="0" indent="0" algn="l" defTabSz="914400" rtl="0" eaLnBrk="0" fontAlgn="base" latinLnBrk="0" hangingPunct="0">
              <a:lnSpc>
                <a:spcPct val="100000"/>
              </a:lnSpc>
              <a:spcBef>
                <a:spcPct val="0"/>
              </a:spcBef>
              <a:spcAft>
                <a:spcPct val="0"/>
              </a:spcAft>
              <a:buClrTx/>
              <a:buSzTx/>
              <a:buFontTx/>
              <a:buNone/>
              <a:tabLst/>
            </a:pPr>
            <a:endParaRPr lang="sr-Latn-CS" sz="1600" dirty="0"/>
          </a:p>
          <a:p>
            <a:r>
              <a:rPr lang="hr-HR" sz="1600" b="1" dirty="0" err="1" smtClean="0">
                <a:hlinkClick r:id="rId2"/>
              </a:rPr>
              <a:t>Reform</a:t>
            </a:r>
            <a:r>
              <a:rPr lang="hr-HR" sz="1600" b="1" dirty="0" smtClean="0">
                <a:hlinkClick r:id="rId2"/>
              </a:rPr>
              <a:t> </a:t>
            </a:r>
            <a:r>
              <a:rPr lang="hr-HR" sz="1600" b="1" dirty="0" err="1" smtClean="0">
                <a:hlinkClick r:id="rId2"/>
              </a:rPr>
              <a:t>the</a:t>
            </a:r>
            <a:r>
              <a:rPr lang="hr-HR" sz="1600" b="1" dirty="0" smtClean="0">
                <a:hlinkClick r:id="rId2"/>
              </a:rPr>
              <a:t> </a:t>
            </a:r>
            <a:r>
              <a:rPr lang="hr-HR" sz="1600" b="1" dirty="0" err="1" smtClean="0">
                <a:hlinkClick r:id="rId2"/>
              </a:rPr>
              <a:t>PhD</a:t>
            </a:r>
            <a:r>
              <a:rPr lang="hr-HR" sz="1600" b="1" dirty="0" smtClean="0">
                <a:hlinkClick r:id="rId2"/>
              </a:rPr>
              <a:t> </a:t>
            </a:r>
            <a:r>
              <a:rPr lang="hr-HR" sz="1600" b="1" dirty="0" err="1" smtClean="0">
                <a:hlinkClick r:id="rId2"/>
              </a:rPr>
              <a:t>system</a:t>
            </a:r>
            <a:r>
              <a:rPr lang="hr-HR" sz="1600" b="1" dirty="0" smtClean="0">
                <a:hlinkClick r:id="rId2"/>
              </a:rPr>
              <a:t> or close it </a:t>
            </a:r>
            <a:r>
              <a:rPr lang="hr-HR" sz="1600" b="1" dirty="0" err="1" smtClean="0">
                <a:hlinkClick r:id="rId2"/>
              </a:rPr>
              <a:t>down</a:t>
            </a:r>
            <a:r>
              <a:rPr lang="hr-HR" sz="1600" b="1" dirty="0" smtClean="0">
                <a:hlinkClick r:id="rId2"/>
              </a:rPr>
              <a:t> </a:t>
            </a:r>
            <a:endParaRPr lang="hr-HR" sz="1600" b="1" dirty="0" smtClean="0"/>
          </a:p>
          <a:p>
            <a:r>
              <a:rPr lang="hr-HR" sz="1600" dirty="0" err="1" smtClean="0"/>
              <a:t>Mark</a:t>
            </a:r>
            <a:r>
              <a:rPr lang="hr-HR" sz="1600" dirty="0" smtClean="0"/>
              <a:t> Taylor </a:t>
            </a:r>
          </a:p>
          <a:p>
            <a:r>
              <a:rPr lang="hr-HR" sz="1600" dirty="0" smtClean="0"/>
              <a:t>Nature 472, 261-</a:t>
            </a:r>
            <a:r>
              <a:rPr lang="hr-HR" sz="1600" dirty="0" err="1" smtClean="0"/>
              <a:t>261</a:t>
            </a:r>
            <a:r>
              <a:rPr lang="hr-HR" sz="1600" dirty="0" smtClean="0"/>
              <a:t> (20 April 2011) </a:t>
            </a:r>
          </a:p>
          <a:p>
            <a:endParaRPr lang="hr-HR" sz="1600" b="1" dirty="0" smtClean="0">
              <a:hlinkClick r:id="rId3"/>
            </a:endParaRPr>
          </a:p>
          <a:p>
            <a:r>
              <a:rPr lang="hr-HR" sz="1600" b="1" dirty="0" err="1" smtClean="0">
                <a:hlinkClick r:id="rId3"/>
              </a:rPr>
              <a:t>Education</a:t>
            </a:r>
            <a:r>
              <a:rPr lang="hr-HR" sz="1600" b="1" dirty="0" smtClean="0">
                <a:hlinkClick r:id="rId3"/>
              </a:rPr>
              <a:t>: </a:t>
            </a:r>
            <a:r>
              <a:rPr lang="hr-HR" sz="1600" b="1" dirty="0" err="1" smtClean="0">
                <a:hlinkClick r:id="rId3"/>
              </a:rPr>
              <a:t>The</a:t>
            </a:r>
            <a:r>
              <a:rPr lang="hr-HR" sz="1600" b="1" dirty="0" smtClean="0">
                <a:hlinkClick r:id="rId3"/>
              </a:rPr>
              <a:t> </a:t>
            </a:r>
            <a:r>
              <a:rPr lang="hr-HR" sz="1600" b="1" dirty="0" err="1" smtClean="0">
                <a:hlinkClick r:id="rId3"/>
              </a:rPr>
              <a:t>PhD</a:t>
            </a:r>
            <a:r>
              <a:rPr lang="hr-HR" sz="1600" b="1" dirty="0" smtClean="0">
                <a:hlinkClick r:id="rId3"/>
              </a:rPr>
              <a:t> </a:t>
            </a:r>
            <a:r>
              <a:rPr lang="hr-HR" sz="1600" b="1" dirty="0" err="1" smtClean="0">
                <a:hlinkClick r:id="rId3"/>
              </a:rPr>
              <a:t>factory</a:t>
            </a:r>
            <a:r>
              <a:rPr lang="hr-HR" sz="1600" b="1" dirty="0" smtClean="0">
                <a:hlinkClick r:id="rId3"/>
              </a:rPr>
              <a:t> </a:t>
            </a:r>
            <a:endParaRPr lang="hr-HR" sz="1600" b="1" dirty="0" smtClean="0"/>
          </a:p>
          <a:p>
            <a:r>
              <a:rPr lang="hr-HR" sz="1600" dirty="0" smtClean="0"/>
              <a:t>David </a:t>
            </a:r>
            <a:r>
              <a:rPr lang="hr-HR" sz="1600" dirty="0" err="1" smtClean="0"/>
              <a:t>Cyranoski</a:t>
            </a:r>
            <a:r>
              <a:rPr lang="hr-HR" sz="1600" dirty="0" smtClean="0"/>
              <a:t>, </a:t>
            </a:r>
            <a:r>
              <a:rPr lang="hr-HR" sz="1600" dirty="0" err="1" smtClean="0"/>
              <a:t>Natasha</a:t>
            </a:r>
            <a:r>
              <a:rPr lang="hr-HR" sz="1600" dirty="0" smtClean="0"/>
              <a:t> </a:t>
            </a:r>
            <a:r>
              <a:rPr lang="hr-HR" sz="1600" dirty="0" err="1" smtClean="0"/>
              <a:t>Gilbert</a:t>
            </a:r>
            <a:r>
              <a:rPr lang="hr-HR" sz="1600" dirty="0" smtClean="0"/>
              <a:t>, Heidi </a:t>
            </a:r>
            <a:r>
              <a:rPr lang="hr-HR" sz="1600" dirty="0" err="1" smtClean="0"/>
              <a:t>Ledford</a:t>
            </a:r>
            <a:r>
              <a:rPr lang="hr-HR" sz="1600" dirty="0" smtClean="0"/>
              <a:t>, </a:t>
            </a:r>
            <a:r>
              <a:rPr lang="hr-HR" sz="1600" dirty="0" err="1" smtClean="0"/>
              <a:t>Anjali</a:t>
            </a:r>
            <a:r>
              <a:rPr lang="hr-HR" sz="1600" dirty="0" smtClean="0"/>
              <a:t> </a:t>
            </a:r>
            <a:r>
              <a:rPr lang="hr-HR" sz="1600" dirty="0" err="1" smtClean="0"/>
              <a:t>Nayar</a:t>
            </a:r>
            <a:r>
              <a:rPr lang="hr-HR" sz="1600" dirty="0" smtClean="0"/>
              <a:t>, </a:t>
            </a:r>
            <a:r>
              <a:rPr lang="hr-HR" sz="1600" dirty="0" err="1" smtClean="0"/>
              <a:t>Mohammed</a:t>
            </a:r>
            <a:r>
              <a:rPr lang="hr-HR" sz="1600" dirty="0" smtClean="0"/>
              <a:t> </a:t>
            </a:r>
            <a:r>
              <a:rPr lang="hr-HR" sz="1600" dirty="0" err="1" smtClean="0"/>
              <a:t>Yahia</a:t>
            </a:r>
            <a:r>
              <a:rPr lang="hr-HR" sz="1600" dirty="0" smtClean="0"/>
              <a:t> </a:t>
            </a:r>
          </a:p>
          <a:p>
            <a:r>
              <a:rPr lang="hr-HR" sz="1600" dirty="0" smtClean="0"/>
              <a:t>Nature 472, 276-279 (20 April 2011) </a:t>
            </a:r>
          </a:p>
          <a:p>
            <a:endParaRPr lang="hr-HR" sz="1600" dirty="0" smtClean="0"/>
          </a:p>
          <a:p>
            <a:r>
              <a:rPr lang="hr-HR" sz="1600" b="1" dirty="0" smtClean="0">
                <a:hlinkClick r:id="rId4"/>
              </a:rPr>
              <a:t>Seven </a:t>
            </a:r>
            <a:r>
              <a:rPr lang="hr-HR" sz="1600" b="1" dirty="0" err="1" smtClean="0">
                <a:hlinkClick r:id="rId4"/>
              </a:rPr>
              <a:t>ages</a:t>
            </a:r>
            <a:r>
              <a:rPr lang="hr-HR" sz="1600" b="1" dirty="0" smtClean="0">
                <a:hlinkClick r:id="rId4"/>
              </a:rPr>
              <a:t> </a:t>
            </a:r>
            <a:r>
              <a:rPr lang="hr-HR" sz="1600" b="1" dirty="0" err="1" smtClean="0">
                <a:hlinkClick r:id="rId4"/>
              </a:rPr>
              <a:t>of</a:t>
            </a:r>
            <a:r>
              <a:rPr lang="hr-HR" sz="1600" b="1" dirty="0" smtClean="0">
                <a:hlinkClick r:id="rId4"/>
              </a:rPr>
              <a:t> </a:t>
            </a:r>
            <a:r>
              <a:rPr lang="hr-HR" sz="1600" b="1" dirty="0" err="1" smtClean="0">
                <a:hlinkClick r:id="rId4"/>
              </a:rPr>
              <a:t>the</a:t>
            </a:r>
            <a:r>
              <a:rPr lang="hr-HR" sz="1600" b="1" dirty="0" smtClean="0">
                <a:hlinkClick r:id="rId4"/>
              </a:rPr>
              <a:t> </a:t>
            </a:r>
            <a:r>
              <a:rPr lang="hr-HR" sz="1600" b="1" dirty="0" err="1" smtClean="0">
                <a:hlinkClick r:id="rId4"/>
              </a:rPr>
              <a:t>PhD</a:t>
            </a:r>
            <a:r>
              <a:rPr lang="hr-HR" sz="1600" b="1" dirty="0" smtClean="0">
                <a:hlinkClick r:id="rId4"/>
              </a:rPr>
              <a:t> </a:t>
            </a:r>
            <a:endParaRPr lang="hr-HR" sz="1600" b="1" dirty="0" smtClean="0"/>
          </a:p>
          <a:p>
            <a:r>
              <a:rPr lang="hr-HR" sz="1600" dirty="0" err="1" smtClean="0"/>
              <a:t>Raymond</a:t>
            </a:r>
            <a:r>
              <a:rPr lang="hr-HR" sz="1600" dirty="0" smtClean="0"/>
              <a:t> </a:t>
            </a:r>
            <a:r>
              <a:rPr lang="hr-HR" sz="1600" dirty="0" err="1" smtClean="0"/>
              <a:t>Gosling</a:t>
            </a:r>
            <a:r>
              <a:rPr lang="hr-HR" sz="1600" dirty="0" smtClean="0"/>
              <a:t>, </a:t>
            </a:r>
            <a:r>
              <a:rPr lang="hr-HR" sz="1600" dirty="0" err="1" smtClean="0"/>
              <a:t>Cheryll</a:t>
            </a:r>
            <a:r>
              <a:rPr lang="hr-HR" sz="1600" dirty="0" smtClean="0"/>
              <a:t> </a:t>
            </a:r>
            <a:r>
              <a:rPr lang="hr-HR" sz="1600" dirty="0" err="1" smtClean="0"/>
              <a:t>Tickle</a:t>
            </a:r>
            <a:r>
              <a:rPr lang="hr-HR" sz="1600" dirty="0" smtClean="0"/>
              <a:t>, Steve W. </a:t>
            </a:r>
            <a:r>
              <a:rPr lang="hr-HR" sz="1600" dirty="0" err="1" smtClean="0"/>
              <a:t>Running</a:t>
            </a:r>
            <a:r>
              <a:rPr lang="hr-HR" sz="1600" dirty="0" smtClean="0"/>
              <a:t>, </a:t>
            </a:r>
            <a:r>
              <a:rPr lang="hr-HR" sz="1600" dirty="0" err="1" smtClean="0"/>
              <a:t>Yao</a:t>
            </a:r>
            <a:r>
              <a:rPr lang="hr-HR" sz="1600" dirty="0" smtClean="0"/>
              <a:t> </a:t>
            </a:r>
            <a:r>
              <a:rPr lang="hr-HR" sz="1600" dirty="0" err="1" smtClean="0"/>
              <a:t>Tandong</a:t>
            </a:r>
            <a:r>
              <a:rPr lang="hr-HR" sz="1600" dirty="0" smtClean="0"/>
              <a:t>, </a:t>
            </a:r>
            <a:r>
              <a:rPr lang="hr-HR" sz="1600" dirty="0" err="1" smtClean="0"/>
              <a:t>Andras</a:t>
            </a:r>
            <a:r>
              <a:rPr lang="hr-HR" sz="1600" dirty="0" smtClean="0"/>
              <a:t> </a:t>
            </a:r>
            <a:r>
              <a:rPr lang="hr-HR" sz="1600" dirty="0" err="1" smtClean="0"/>
              <a:t>Dinnyes</a:t>
            </a:r>
            <a:r>
              <a:rPr lang="hr-HR" sz="1600" dirty="0" smtClean="0"/>
              <a:t>, A. A. </a:t>
            </a:r>
            <a:r>
              <a:rPr lang="hr-HR" sz="1600" dirty="0" err="1" smtClean="0"/>
              <a:t>Osowole</a:t>
            </a:r>
            <a:r>
              <a:rPr lang="hr-HR" sz="1600" dirty="0" smtClean="0"/>
              <a:t>, Erika </a:t>
            </a:r>
            <a:r>
              <a:rPr lang="hr-HR" sz="1600" dirty="0" err="1" smtClean="0"/>
              <a:t>Cule</a:t>
            </a:r>
            <a:r>
              <a:rPr lang="hr-HR" sz="1600" dirty="0" smtClean="0"/>
              <a:t> </a:t>
            </a:r>
          </a:p>
          <a:p>
            <a:r>
              <a:rPr lang="hr-HR" sz="1600" dirty="0" smtClean="0"/>
              <a:t>Nature 472, 283-286 (20 April 2011)</a:t>
            </a:r>
            <a:endParaRPr kumimoji="0" lang="sr-Latn-CS" sz="1600" b="0" i="0" u="none" strike="noStrike" cap="none" normalizeH="0" baseline="0" dirty="0" smtClean="0">
              <a:ln>
                <a:noFill/>
              </a:ln>
              <a:solidFill>
                <a:schemeClr val="tx1"/>
              </a:solidFill>
              <a:effectLst/>
            </a:endParaRPr>
          </a:p>
        </p:txBody>
      </p:sp>
      <p:sp>
        <p:nvSpPr>
          <p:cNvPr id="3" name="TextBox 2"/>
          <p:cNvSpPr txBox="1"/>
          <p:nvPr/>
        </p:nvSpPr>
        <p:spPr>
          <a:xfrm>
            <a:off x="3491880" y="476672"/>
            <a:ext cx="1848583" cy="584775"/>
          </a:xfrm>
          <a:prstGeom prst="rect">
            <a:avLst/>
          </a:prstGeom>
          <a:noFill/>
        </p:spPr>
        <p:txBody>
          <a:bodyPr wrap="none" rtlCol="0">
            <a:spAutoFit/>
          </a:bodyPr>
          <a:lstStyle/>
          <a:p>
            <a:r>
              <a:rPr lang="hr-HR" sz="3200" b="1" dirty="0" smtClean="0"/>
              <a:t>Literature</a:t>
            </a:r>
            <a:endParaRPr lang="hr-HR" sz="32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2996952"/>
            <a:ext cx="5713359" cy="1908215"/>
          </a:xfrm>
          <a:prstGeom prst="rect">
            <a:avLst/>
          </a:prstGeom>
        </p:spPr>
        <p:txBody>
          <a:bodyPr wrap="none">
            <a:spAutoFit/>
          </a:bodyPr>
          <a:lstStyle/>
          <a:p>
            <a:r>
              <a:rPr lang="hr-HR" sz="2800" b="1" dirty="0" err="1" smtClean="0"/>
              <a:t>Tools</a:t>
            </a:r>
            <a:endParaRPr lang="hr-HR" sz="2800" b="1" dirty="0" smtClean="0"/>
          </a:p>
          <a:p>
            <a:endParaRPr lang="hr-HR" dirty="0" smtClean="0"/>
          </a:p>
          <a:p>
            <a:r>
              <a:rPr lang="hr-HR" dirty="0" smtClean="0">
                <a:hlinkClick r:id="rId2"/>
              </a:rPr>
              <a:t>http://graduate-school.phds.org/</a:t>
            </a:r>
            <a:endParaRPr lang="hr-HR" dirty="0" smtClean="0"/>
          </a:p>
          <a:p>
            <a:endParaRPr lang="hr-HR" dirty="0"/>
          </a:p>
          <a:p>
            <a:r>
              <a:rPr lang="hr-HR" dirty="0" smtClean="0">
                <a:hlinkClick r:id="rId3"/>
              </a:rPr>
              <a:t>http://sites.nationalacademies.org/PGA/</a:t>
            </a:r>
            <a:r>
              <a:rPr lang="hr-HR" dirty="0" err="1" smtClean="0">
                <a:hlinkClick r:id="rId3"/>
              </a:rPr>
              <a:t>Resdoc</a:t>
            </a:r>
            <a:r>
              <a:rPr lang="hr-HR" dirty="0" smtClean="0">
                <a:hlinkClick r:id="rId3"/>
              </a:rPr>
              <a:t>/</a:t>
            </a:r>
            <a:r>
              <a:rPr lang="hr-HR" dirty="0" err="1" smtClean="0">
                <a:hlinkClick r:id="rId3"/>
              </a:rPr>
              <a:t>index.htm</a:t>
            </a:r>
            <a:endParaRPr lang="hr-HR" dirty="0" smtClean="0"/>
          </a:p>
          <a:p>
            <a:endParaRPr lang="hr-HR" dirty="0"/>
          </a:p>
        </p:txBody>
      </p:sp>
      <p:pic>
        <p:nvPicPr>
          <p:cNvPr id="5" name="Picture 4" descr="Zarulja.jpg"/>
          <p:cNvPicPr>
            <a:picLocks noChangeAspect="1"/>
          </p:cNvPicPr>
          <p:nvPr/>
        </p:nvPicPr>
        <p:blipFill>
          <a:blip r:embed="rId4" cstate="print"/>
          <a:stretch>
            <a:fillRect/>
          </a:stretch>
        </p:blipFill>
        <p:spPr>
          <a:xfrm>
            <a:off x="323528" y="260648"/>
            <a:ext cx="1080120" cy="132172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hr-HR" smtClean="0"/>
          </a:p>
        </p:txBody>
      </p:sp>
      <p:sp>
        <p:nvSpPr>
          <p:cNvPr id="4099" name="Content Placeholder 2"/>
          <p:cNvSpPr>
            <a:spLocks noGrp="1"/>
          </p:cNvSpPr>
          <p:nvPr>
            <p:ph idx="1"/>
          </p:nvPr>
        </p:nvSpPr>
        <p:spPr/>
        <p:txBody>
          <a:bodyPr/>
          <a:lstStyle/>
          <a:p>
            <a:pPr eaLnBrk="1" hangingPunct="1"/>
            <a:endParaRPr lang="hr-HR" smtClean="0"/>
          </a:p>
        </p:txBody>
      </p:sp>
      <p:pic>
        <p:nvPicPr>
          <p:cNvPr id="4100" name="Picture 2" descr="E:\My Documents\Documents\Fakultet\Postgrad_sch\TRIBE\Dokumenti TRIBE\Materijali za promociju TRIBE\Letak\letak doktorska skola011.jpg"/>
          <p:cNvPicPr>
            <a:picLocks noChangeAspect="1" noChangeArrowheads="1"/>
          </p:cNvPicPr>
          <p:nvPr/>
        </p:nvPicPr>
        <p:blipFill>
          <a:blip r:embed="rId3" cstate="print"/>
          <a:srcRect/>
          <a:stretch>
            <a:fillRect/>
          </a:stretch>
        </p:blipFill>
        <p:spPr bwMode="auto">
          <a:xfrm>
            <a:off x="0" y="0"/>
            <a:ext cx="9231313" cy="6858000"/>
          </a:xfrm>
          <a:prstGeom prst="rect">
            <a:avLst/>
          </a:prstGeom>
          <a:noFill/>
          <a:ln w="9525">
            <a:noFill/>
            <a:miter lim="800000"/>
            <a:headEnd/>
            <a:tailEnd/>
          </a:ln>
        </p:spPr>
      </p:pic>
      <p:sp>
        <p:nvSpPr>
          <p:cNvPr id="3077" name="TextBox 4"/>
          <p:cNvSpPr txBox="1">
            <a:spLocks noChangeArrowheads="1"/>
          </p:cNvSpPr>
          <p:nvPr/>
        </p:nvSpPr>
        <p:spPr bwMode="auto">
          <a:xfrm>
            <a:off x="3995738" y="2997200"/>
            <a:ext cx="5148262" cy="3323987"/>
          </a:xfrm>
          <a:prstGeom prst="rect">
            <a:avLst/>
          </a:prstGeom>
          <a:noFill/>
          <a:ln w="9525">
            <a:noFill/>
            <a:miter lim="800000"/>
            <a:headEnd/>
            <a:tailEnd/>
          </a:ln>
        </p:spPr>
        <p:txBody>
          <a:bodyPr>
            <a:spAutoFit/>
          </a:bodyPr>
          <a:lstStyle/>
          <a:p>
            <a:pPr>
              <a:defRPr/>
            </a:pPr>
            <a:r>
              <a:rPr lang="en-US" sz="2400" dirty="0" smtClean="0">
                <a:latin typeface="Calibri" pitchFamily="34" charset="0"/>
              </a:rPr>
              <a:t>OUR PRINCIPLES</a:t>
            </a:r>
          </a:p>
          <a:p>
            <a:pPr>
              <a:defRPr/>
            </a:pPr>
            <a:endParaRPr lang="en-US" sz="2400" dirty="0" smtClean="0">
              <a:latin typeface="Calibri" pitchFamily="34" charset="0"/>
            </a:endParaRPr>
          </a:p>
          <a:p>
            <a:pPr marL="180975" indent="-180975">
              <a:buFontTx/>
              <a:buChar char="-"/>
              <a:defRPr/>
            </a:pPr>
            <a:r>
              <a:rPr lang="en-US" sz="2400" dirty="0" smtClean="0">
                <a:latin typeface="Calibri" pitchFamily="34" charset="0"/>
              </a:rPr>
              <a:t>Emphasize on intensive work with students and not on formal teaching </a:t>
            </a:r>
          </a:p>
          <a:p>
            <a:pPr marL="180975" indent="-180975">
              <a:buFontTx/>
              <a:buChar char="-"/>
              <a:defRPr/>
            </a:pPr>
            <a:r>
              <a:rPr lang="en-US" sz="2400" u="sng" dirty="0" smtClean="0">
                <a:latin typeface="Calibri" pitchFamily="34" charset="0"/>
              </a:rPr>
              <a:t>Continuous monitoring</a:t>
            </a:r>
            <a:r>
              <a:rPr lang="en-US" sz="2400" dirty="0" smtClean="0">
                <a:latin typeface="Calibri" pitchFamily="34" charset="0"/>
              </a:rPr>
              <a:t> of students and their mentors</a:t>
            </a:r>
          </a:p>
          <a:p>
            <a:pPr marL="180975" indent="-180975">
              <a:buFontTx/>
              <a:buChar char="-"/>
              <a:defRPr/>
            </a:pPr>
            <a:r>
              <a:rPr lang="en-US" sz="2400" dirty="0" smtClean="0"/>
              <a:t>Interdisciplinary approach </a:t>
            </a:r>
          </a:p>
          <a:p>
            <a:pPr>
              <a:buFontTx/>
              <a:buChar char="-"/>
              <a:defRPr/>
            </a:pPr>
            <a:endParaRPr lang="hr-HR" sz="2400" dirty="0">
              <a:latin typeface="Calibri" pitchFamily="34" charset="0"/>
            </a:endParaRPr>
          </a:p>
          <a:p>
            <a:pPr>
              <a:defRPr/>
            </a:pPr>
            <a:endParaRPr lang="hr-HR"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endParaRPr lang="hr-HR" smtClean="0"/>
          </a:p>
        </p:txBody>
      </p:sp>
      <p:sp>
        <p:nvSpPr>
          <p:cNvPr id="5123" name="Content Placeholder 2"/>
          <p:cNvSpPr>
            <a:spLocks noGrp="1"/>
          </p:cNvSpPr>
          <p:nvPr>
            <p:ph idx="1"/>
          </p:nvPr>
        </p:nvSpPr>
        <p:spPr/>
        <p:txBody>
          <a:bodyPr/>
          <a:lstStyle/>
          <a:p>
            <a:pPr eaLnBrk="1" hangingPunct="1"/>
            <a:endParaRPr lang="hr-HR" smtClean="0"/>
          </a:p>
        </p:txBody>
      </p:sp>
      <p:pic>
        <p:nvPicPr>
          <p:cNvPr id="5124" name="Picture 2" descr="E:\My Documents\Documents\Fakultet\Postgrad_sch\TRIBE\Dokumenti TRIBE\Materijali za promociju TRIBE\Letak\letak doktorska skola011.jpg"/>
          <p:cNvPicPr>
            <a:picLocks noChangeAspect="1" noChangeArrowheads="1"/>
          </p:cNvPicPr>
          <p:nvPr/>
        </p:nvPicPr>
        <p:blipFill>
          <a:blip r:embed="rId2" cstate="print"/>
          <a:srcRect/>
          <a:stretch>
            <a:fillRect/>
          </a:stretch>
        </p:blipFill>
        <p:spPr bwMode="auto">
          <a:xfrm>
            <a:off x="0" y="0"/>
            <a:ext cx="9231313" cy="6858000"/>
          </a:xfrm>
          <a:prstGeom prst="rect">
            <a:avLst/>
          </a:prstGeom>
          <a:noFill/>
          <a:ln w="9525">
            <a:noFill/>
            <a:miter lim="800000"/>
            <a:headEnd/>
            <a:tailEnd/>
          </a:ln>
        </p:spPr>
      </p:pic>
      <p:sp>
        <p:nvSpPr>
          <p:cNvPr id="5125" name="TextBox 5"/>
          <p:cNvSpPr txBox="1">
            <a:spLocks noChangeArrowheads="1"/>
          </p:cNvSpPr>
          <p:nvPr/>
        </p:nvSpPr>
        <p:spPr bwMode="auto">
          <a:xfrm>
            <a:off x="3995738" y="2997200"/>
            <a:ext cx="4897437" cy="2677656"/>
          </a:xfrm>
          <a:prstGeom prst="rect">
            <a:avLst/>
          </a:prstGeom>
          <a:noFill/>
          <a:ln w="9525">
            <a:noFill/>
            <a:miter lim="800000"/>
            <a:headEnd/>
            <a:tailEnd/>
          </a:ln>
        </p:spPr>
        <p:txBody>
          <a:bodyPr>
            <a:spAutoFit/>
          </a:bodyPr>
          <a:lstStyle/>
          <a:p>
            <a:pPr>
              <a:defRPr/>
            </a:pPr>
            <a:r>
              <a:rPr lang="en-US" sz="2400" dirty="0" smtClean="0">
                <a:latin typeface="+mj-lt"/>
              </a:rPr>
              <a:t>NEWS</a:t>
            </a:r>
          </a:p>
          <a:p>
            <a:pPr>
              <a:defRPr/>
            </a:pPr>
            <a:endParaRPr lang="en-US" sz="2400" dirty="0" smtClean="0">
              <a:latin typeface="+mj-lt"/>
            </a:endParaRPr>
          </a:p>
          <a:p>
            <a:pPr>
              <a:defRPr/>
            </a:pPr>
            <a:r>
              <a:rPr lang="en-US" sz="2400" dirty="0" smtClean="0"/>
              <a:t>Teaching at graduate </a:t>
            </a:r>
            <a:r>
              <a:rPr lang="en-US" sz="2400" dirty="0" smtClean="0"/>
              <a:t>studies </a:t>
            </a:r>
            <a:r>
              <a:rPr lang="en-US" sz="2400" dirty="0" smtClean="0"/>
              <a:t>is not </a:t>
            </a:r>
            <a:r>
              <a:rPr lang="en-US" sz="2400" dirty="0" err="1" smtClean="0"/>
              <a:t>edditionaly</a:t>
            </a:r>
            <a:r>
              <a:rPr lang="en-US" sz="2400" dirty="0" smtClean="0"/>
              <a:t> paid.</a:t>
            </a:r>
          </a:p>
          <a:p>
            <a:pPr>
              <a:defRPr/>
            </a:pPr>
            <a:endParaRPr lang="en-US" sz="2400" dirty="0" smtClean="0"/>
          </a:p>
          <a:p>
            <a:pPr>
              <a:defRPr/>
            </a:pPr>
            <a:r>
              <a:rPr lang="en-US" sz="2400" dirty="0" smtClean="0"/>
              <a:t>School employees are not paying for the postgraduate study.</a:t>
            </a:r>
            <a:endParaRPr lang="en-US" sz="2400"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hr-HR" smtClean="0"/>
          </a:p>
        </p:txBody>
      </p:sp>
      <p:sp>
        <p:nvSpPr>
          <p:cNvPr id="6147" name="Content Placeholder 2"/>
          <p:cNvSpPr>
            <a:spLocks noGrp="1"/>
          </p:cNvSpPr>
          <p:nvPr>
            <p:ph idx="1"/>
          </p:nvPr>
        </p:nvSpPr>
        <p:spPr/>
        <p:txBody>
          <a:bodyPr/>
          <a:lstStyle/>
          <a:p>
            <a:pPr eaLnBrk="1" hangingPunct="1"/>
            <a:endParaRPr lang="hr-HR" smtClean="0"/>
          </a:p>
        </p:txBody>
      </p:sp>
      <p:pic>
        <p:nvPicPr>
          <p:cNvPr id="6148" name="Picture 2" descr="E:\My Documents\Documents\Fakultet\Postgrad_sch\TRIBE\Dokumenti TRIBE\Materijali za promociju TRIBE\Letak\letak doktorska skola011.jpg"/>
          <p:cNvPicPr>
            <a:picLocks noChangeAspect="1" noChangeArrowheads="1"/>
          </p:cNvPicPr>
          <p:nvPr/>
        </p:nvPicPr>
        <p:blipFill>
          <a:blip r:embed="rId2" cstate="print"/>
          <a:srcRect/>
          <a:stretch>
            <a:fillRect/>
          </a:stretch>
        </p:blipFill>
        <p:spPr bwMode="auto">
          <a:xfrm>
            <a:off x="0" y="0"/>
            <a:ext cx="9231313" cy="6858000"/>
          </a:xfrm>
          <a:prstGeom prst="rect">
            <a:avLst/>
          </a:prstGeom>
          <a:noFill/>
          <a:ln w="9525">
            <a:noFill/>
            <a:miter lim="800000"/>
            <a:headEnd/>
            <a:tailEnd/>
          </a:ln>
        </p:spPr>
      </p:pic>
      <p:sp>
        <p:nvSpPr>
          <p:cNvPr id="5125" name="TextBox 5"/>
          <p:cNvSpPr txBox="1">
            <a:spLocks noChangeArrowheads="1"/>
          </p:cNvSpPr>
          <p:nvPr/>
        </p:nvSpPr>
        <p:spPr bwMode="auto">
          <a:xfrm>
            <a:off x="3995738" y="2997200"/>
            <a:ext cx="4897437" cy="3662541"/>
          </a:xfrm>
          <a:prstGeom prst="rect">
            <a:avLst/>
          </a:prstGeom>
          <a:noFill/>
          <a:ln w="9525">
            <a:noFill/>
            <a:miter lim="800000"/>
            <a:headEnd/>
            <a:tailEnd/>
          </a:ln>
        </p:spPr>
        <p:txBody>
          <a:bodyPr>
            <a:spAutoFit/>
          </a:bodyPr>
          <a:lstStyle/>
          <a:p>
            <a:pPr>
              <a:defRPr/>
            </a:pPr>
            <a:r>
              <a:rPr lang="hr-HR" sz="2400" dirty="0" smtClean="0"/>
              <a:t>AIM</a:t>
            </a:r>
            <a:endParaRPr lang="hr-HR" sz="2400" dirty="0">
              <a:latin typeface="+mn-lt"/>
            </a:endParaRPr>
          </a:p>
          <a:p>
            <a:pPr>
              <a:defRPr/>
            </a:pPr>
            <a:endParaRPr lang="en-US" sz="2400" dirty="0" smtClean="0">
              <a:latin typeface="+mn-lt"/>
            </a:endParaRPr>
          </a:p>
          <a:p>
            <a:pPr marL="180975" indent="-180975">
              <a:buFontTx/>
              <a:buChar char="-"/>
              <a:defRPr/>
            </a:pPr>
            <a:r>
              <a:rPr lang="en-US" sz="2400" dirty="0" smtClean="0"/>
              <a:t>Increase number and quality of publications related to PhD thesis</a:t>
            </a:r>
          </a:p>
          <a:p>
            <a:pPr marL="180975" indent="-180975">
              <a:buFontTx/>
              <a:buChar char="-"/>
              <a:defRPr/>
            </a:pPr>
            <a:endParaRPr lang="en-US" sz="2400" dirty="0" smtClean="0">
              <a:latin typeface="+mn-lt"/>
            </a:endParaRPr>
          </a:p>
          <a:p>
            <a:pPr>
              <a:buFontTx/>
              <a:buChar char="-"/>
              <a:defRPr/>
            </a:pPr>
            <a:r>
              <a:rPr lang="en-US" sz="2400" dirty="0" smtClean="0">
                <a:latin typeface="+mn-lt"/>
              </a:rPr>
              <a:t>  Internationally acclaimed program</a:t>
            </a:r>
          </a:p>
          <a:p>
            <a:pPr>
              <a:defRPr/>
            </a:pPr>
            <a:endParaRPr lang="en-US" sz="2400" dirty="0" smtClean="0">
              <a:latin typeface="+mn-lt"/>
            </a:endParaRPr>
          </a:p>
          <a:p>
            <a:pPr>
              <a:buFontTx/>
              <a:buChar char="-"/>
              <a:defRPr/>
            </a:pPr>
            <a:r>
              <a:rPr lang="en-US" sz="2400" dirty="0" smtClean="0">
                <a:latin typeface="+mn-lt"/>
              </a:rPr>
              <a:t>  </a:t>
            </a:r>
            <a:r>
              <a:rPr lang="en-US" sz="2400" dirty="0" smtClean="0"/>
              <a:t>100% success rate</a:t>
            </a:r>
          </a:p>
          <a:p>
            <a:pPr>
              <a:buFontTx/>
              <a:buChar char="-"/>
              <a:defRPr/>
            </a:pPr>
            <a:endParaRPr lang="hr-HR" sz="2000" dirty="0">
              <a:latin typeface="+mj-lt"/>
            </a:endParaRPr>
          </a:p>
          <a:p>
            <a:pPr>
              <a:defRPr/>
            </a:pPr>
            <a:endParaRPr lang="hr-HR" sz="2000"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34887" y="1551275"/>
            <a:ext cx="2165978"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600" b="1" i="0" u="none" strike="noStrike" cap="none" normalizeH="0" baseline="0" dirty="0" smtClean="0">
                <a:ln>
                  <a:noFill/>
                </a:ln>
                <a:solidFill>
                  <a:schemeClr val="tx1"/>
                </a:solidFill>
                <a:effectLst/>
                <a:latin typeface="Arial" pitchFamily="34" charset="0"/>
                <a:ea typeface="Times New Roman" pitchFamily="18" charset="0"/>
              </a:rPr>
              <a:t>TRIBE</a:t>
            </a:r>
            <a:r>
              <a:rPr kumimoji="0" lang="hr-HR" sz="1600" b="1" i="0" u="none" strike="noStrike" cap="none" normalizeH="0" dirty="0" smtClean="0">
                <a:ln>
                  <a:noFill/>
                </a:ln>
                <a:solidFill>
                  <a:schemeClr val="tx1"/>
                </a:solidFill>
                <a:effectLst/>
                <a:latin typeface="Arial" pitchFamily="34" charset="0"/>
                <a:ea typeface="Times New Roman" pitchFamily="18" charset="0"/>
              </a:rPr>
              <a:t> </a:t>
            </a:r>
            <a:r>
              <a:rPr kumimoji="0" lang="hr-HR" sz="1600" b="1" i="0" u="none" strike="noStrike" cap="none" normalizeH="0" baseline="0" dirty="0" smtClean="0">
                <a:ln>
                  <a:noFill/>
                </a:ln>
                <a:solidFill>
                  <a:schemeClr val="tx1"/>
                </a:solidFill>
                <a:effectLst/>
                <a:latin typeface="Arial" pitchFamily="34" charset="0"/>
                <a:ea typeface="Times New Roman" pitchFamily="18" charset="0"/>
              </a:rPr>
              <a:t>ECTS</a:t>
            </a:r>
            <a:r>
              <a:rPr lang="hr-HR" sz="1600" b="1" dirty="0" smtClean="0">
                <a:latin typeface="Arial" pitchFamily="34" charset="0"/>
                <a:ea typeface="Times New Roman" pitchFamily="18" charset="0"/>
              </a:rPr>
              <a:t> </a:t>
            </a:r>
            <a:r>
              <a:rPr lang="hr-HR" sz="1600" b="1" dirty="0" err="1" smtClean="0">
                <a:latin typeface="Arial" pitchFamily="34" charset="0"/>
                <a:ea typeface="Times New Roman" pitchFamily="18" charset="0"/>
              </a:rPr>
              <a:t>system</a:t>
            </a:r>
            <a:endParaRPr kumimoji="0" lang="hr-HR" sz="1800" b="0" i="0" u="none" strike="noStrike" cap="none" normalizeH="0" baseline="0" dirty="0" smtClean="0">
              <a:ln>
                <a:noFill/>
              </a:ln>
              <a:solidFill>
                <a:schemeClr val="tx1"/>
              </a:solidFill>
              <a:effectLst/>
              <a:latin typeface="Arial" pitchFamily="34" charset="0"/>
            </a:endParaRPr>
          </a:p>
        </p:txBody>
      </p:sp>
      <p:pic>
        <p:nvPicPr>
          <p:cNvPr id="4" name="Picture 3" descr="Zarulja.jpg"/>
          <p:cNvPicPr>
            <a:picLocks noChangeAspect="1"/>
          </p:cNvPicPr>
          <p:nvPr/>
        </p:nvPicPr>
        <p:blipFill>
          <a:blip r:embed="rId2" cstate="print"/>
          <a:stretch>
            <a:fillRect/>
          </a:stretch>
        </p:blipFill>
        <p:spPr>
          <a:xfrm>
            <a:off x="323528" y="260648"/>
            <a:ext cx="1080120" cy="1321726"/>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144016" y="2420888"/>
            <a:ext cx="8892480"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pitchFamily="34" charset="0"/>
            </a:endParaRPr>
          </a:p>
        </p:txBody>
      </p:sp>
      <p:pic>
        <p:nvPicPr>
          <p:cNvPr id="5" name="Picture 4" descr="Zarulja.jpg"/>
          <p:cNvPicPr>
            <a:picLocks noChangeAspect="1"/>
          </p:cNvPicPr>
          <p:nvPr/>
        </p:nvPicPr>
        <p:blipFill>
          <a:blip r:embed="rId2" cstate="print"/>
          <a:stretch>
            <a:fillRect/>
          </a:stretch>
        </p:blipFill>
        <p:spPr>
          <a:xfrm>
            <a:off x="323528" y="260648"/>
            <a:ext cx="1080120" cy="1321726"/>
          </a:xfrm>
          <a:prstGeom prst="rect">
            <a:avLst/>
          </a:prstGeom>
        </p:spPr>
      </p:pic>
      <p:graphicFrame>
        <p:nvGraphicFramePr>
          <p:cNvPr id="6" name="Table 5"/>
          <p:cNvGraphicFramePr>
            <a:graphicFrameLocks noGrp="1"/>
          </p:cNvGraphicFramePr>
          <p:nvPr/>
        </p:nvGraphicFramePr>
        <p:xfrm>
          <a:off x="1907704" y="476672"/>
          <a:ext cx="6768752" cy="6048675"/>
        </p:xfrm>
        <a:graphic>
          <a:graphicData uri="http://schemas.openxmlformats.org/drawingml/2006/table">
            <a:tbl>
              <a:tblPr/>
              <a:tblGrid>
                <a:gridCol w="1167305"/>
                <a:gridCol w="3727441"/>
                <a:gridCol w="1353163"/>
                <a:gridCol w="520843"/>
              </a:tblGrid>
              <a:tr h="208575">
                <a:tc gridSpan="4">
                  <a:txBody>
                    <a:bodyPr/>
                    <a:lstStyle/>
                    <a:p>
                      <a:pPr>
                        <a:spcBef>
                          <a:spcPts val="600"/>
                        </a:spcBef>
                        <a:spcAft>
                          <a:spcPts val="600"/>
                        </a:spcAft>
                      </a:pPr>
                      <a:r>
                        <a:rPr lang="hr-HR" sz="900" b="1">
                          <a:solidFill>
                            <a:srgbClr val="000000"/>
                          </a:solidFill>
                          <a:latin typeface="Calibri"/>
                          <a:ea typeface="Times New Roman"/>
                          <a:cs typeface="Calibri"/>
                        </a:rPr>
                        <a:t>1. godina - PREDMETI</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hr-HR"/>
                    </a:p>
                  </a:txBody>
                  <a:tcPr/>
                </a:tc>
                <a:tc hMerge="1">
                  <a:txBody>
                    <a:bodyPr/>
                    <a:lstStyle/>
                    <a:p>
                      <a:endParaRPr lang="hr-HR"/>
                    </a:p>
                  </a:txBody>
                  <a:tcPr/>
                </a:tc>
                <a:tc hMerge="1">
                  <a:txBody>
                    <a:bodyPr/>
                    <a:lstStyle/>
                    <a:p>
                      <a:endParaRPr lang="hr-HR"/>
                    </a:p>
                  </a:txBody>
                  <a:tcPr/>
                </a:tc>
              </a:tr>
              <a:tr h="208575">
                <a:tc>
                  <a:txBody>
                    <a:bodyPr/>
                    <a:lstStyle/>
                    <a:p>
                      <a:pPr algn="just">
                        <a:spcBef>
                          <a:spcPts val="600"/>
                        </a:spcBef>
                        <a:spcAft>
                          <a:spcPts val="600"/>
                        </a:spcAft>
                      </a:pPr>
                      <a:r>
                        <a:rPr lang="hr-HR" sz="900" b="1">
                          <a:solidFill>
                            <a:srgbClr val="000000"/>
                          </a:solidFill>
                          <a:latin typeface="Calibri"/>
                          <a:ea typeface="Times New Roman"/>
                          <a:cs typeface="Calibri"/>
                        </a:rPr>
                        <a:t>Kod</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Bef>
                          <a:spcPts val="600"/>
                        </a:spcBef>
                        <a:spcAft>
                          <a:spcPts val="600"/>
                        </a:spcAft>
                      </a:pPr>
                      <a:r>
                        <a:rPr lang="hr-HR" sz="900" b="1">
                          <a:solidFill>
                            <a:srgbClr val="000000"/>
                          </a:solidFill>
                          <a:latin typeface="Calibri"/>
                          <a:ea typeface="Times New Roman"/>
                          <a:cs typeface="Calibri"/>
                        </a:rPr>
                        <a:t>Naziv predmeta</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Bef>
                          <a:spcPts val="600"/>
                        </a:spcBef>
                        <a:spcAft>
                          <a:spcPts val="600"/>
                        </a:spcAft>
                      </a:pPr>
                      <a:r>
                        <a:rPr lang="hr-HR" sz="900" b="1">
                          <a:solidFill>
                            <a:srgbClr val="000000"/>
                          </a:solidFill>
                          <a:latin typeface="Calibri"/>
                          <a:ea typeface="Times New Roman"/>
                          <a:cs typeface="Calibri"/>
                        </a:rPr>
                        <a:t>Nastava P + S +V</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Bef>
                          <a:spcPts val="600"/>
                        </a:spcBef>
                        <a:spcAft>
                          <a:spcPts val="600"/>
                        </a:spcAft>
                      </a:pPr>
                      <a:r>
                        <a:rPr lang="hr-HR" sz="900" b="1">
                          <a:solidFill>
                            <a:srgbClr val="000000"/>
                          </a:solidFill>
                          <a:latin typeface="Calibri"/>
                          <a:ea typeface="Times New Roman"/>
                          <a:cs typeface="Calibri"/>
                        </a:rPr>
                        <a:t>ECTS</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417150">
                <a:tc>
                  <a:txBody>
                    <a:bodyPr/>
                    <a:lstStyle/>
                    <a:p>
                      <a:pPr algn="just">
                        <a:spcAft>
                          <a:spcPts val="0"/>
                        </a:spcAft>
                      </a:pPr>
                      <a:r>
                        <a:rPr lang="hr-HR" sz="900">
                          <a:solidFill>
                            <a:srgbClr val="000000"/>
                          </a:solidFill>
                          <a:latin typeface="Calibri"/>
                          <a:ea typeface="Times New Roman"/>
                          <a:cs typeface="Calibri"/>
                        </a:rPr>
                        <a:t>ZOP1</a:t>
                      </a:r>
                      <a:r>
                        <a:rPr lang="en-US" sz="900">
                          <a:solidFill>
                            <a:srgbClr val="000000"/>
                          </a:solidFill>
                          <a:latin typeface="Calibri"/>
                          <a:ea typeface="Times New Roman"/>
                          <a:cs typeface="Calibri"/>
                        </a:rPr>
                        <a:t> </a:t>
                      </a:r>
                      <a:endParaRPr lang="hr-HR" sz="900">
                        <a:solidFill>
                          <a:srgbClr val="000000"/>
                        </a:solidFill>
                        <a:latin typeface="Times New Roman"/>
                        <a:ea typeface="Times New Roman"/>
                        <a:cs typeface="Times New Roman"/>
                      </a:endParaRPr>
                    </a:p>
                    <a:p>
                      <a:pPr algn="just">
                        <a:spcAft>
                          <a:spcPts val="0"/>
                        </a:spcAft>
                      </a:pPr>
                      <a:r>
                        <a:rPr lang="en-US" sz="900">
                          <a:solidFill>
                            <a:srgbClr val="000000"/>
                          </a:solidFill>
                          <a:latin typeface="Calibri"/>
                          <a:ea typeface="Times New Roman"/>
                          <a:cs typeface="Calibri"/>
                        </a:rPr>
                        <a:t>PT001 PT-ZOP1</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900">
                          <a:solidFill>
                            <a:srgbClr val="000000"/>
                          </a:solidFill>
                          <a:latin typeface="Calibri"/>
                          <a:ea typeface="Times New Roman"/>
                          <a:cs typeface="Calibri"/>
                        </a:rPr>
                        <a:t>Uvod u znanstveni rad </a:t>
                      </a:r>
                      <a:br>
                        <a:rPr lang="hr-HR" sz="900">
                          <a:solidFill>
                            <a:srgbClr val="000000"/>
                          </a:solidFill>
                          <a:latin typeface="Calibri"/>
                          <a:ea typeface="Times New Roman"/>
                          <a:cs typeface="Calibri"/>
                        </a:rPr>
                      </a:br>
                      <a:r>
                        <a:rPr lang="hr-HR" sz="900">
                          <a:solidFill>
                            <a:srgbClr val="000000"/>
                          </a:solidFill>
                          <a:latin typeface="Calibri"/>
                          <a:ea typeface="Times New Roman"/>
                          <a:cs typeface="Calibri"/>
                        </a:rPr>
                        <a:t>(prof.dr.sc. Matko Marušić)</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900">
                          <a:solidFill>
                            <a:srgbClr val="000000"/>
                          </a:solidFill>
                          <a:latin typeface="Calibri"/>
                          <a:ea typeface="Times New Roman"/>
                          <a:cs typeface="Calibri"/>
                        </a:rPr>
                        <a:t>6+6+0</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11760" algn="l"/>
                        </a:tabLst>
                      </a:pPr>
                      <a:r>
                        <a:rPr lang="hr-HR" sz="9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50">
                <a:tc>
                  <a:txBody>
                    <a:bodyPr/>
                    <a:lstStyle/>
                    <a:p>
                      <a:pPr algn="just">
                        <a:spcAft>
                          <a:spcPts val="0"/>
                        </a:spcAft>
                      </a:pPr>
                      <a:r>
                        <a:rPr lang="hr-HR" sz="900">
                          <a:solidFill>
                            <a:srgbClr val="000000"/>
                          </a:solidFill>
                          <a:latin typeface="Calibri"/>
                          <a:ea typeface="Times New Roman"/>
                          <a:cs typeface="Calibri"/>
                        </a:rPr>
                        <a:t>ZOP2</a:t>
                      </a:r>
                      <a:endParaRPr lang="hr-HR" sz="900">
                        <a:solidFill>
                          <a:srgbClr val="000000"/>
                        </a:solidFill>
                        <a:latin typeface="Times New Roman"/>
                        <a:ea typeface="Times New Roman"/>
                        <a:cs typeface="Times New Roman"/>
                      </a:endParaRPr>
                    </a:p>
                    <a:p>
                      <a:pPr algn="just">
                        <a:spcAft>
                          <a:spcPts val="0"/>
                        </a:spcAft>
                      </a:pPr>
                      <a:r>
                        <a:rPr lang="en-US" sz="900">
                          <a:solidFill>
                            <a:srgbClr val="000000"/>
                          </a:solidFill>
                          <a:latin typeface="Calibri"/>
                          <a:ea typeface="Times New Roman"/>
                          <a:cs typeface="Calibri"/>
                        </a:rPr>
                        <a:t>PT002 PT-ZOP2</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900">
                          <a:solidFill>
                            <a:srgbClr val="000000"/>
                          </a:solidFill>
                          <a:latin typeface="Calibri"/>
                          <a:ea typeface="Times New Roman"/>
                          <a:cs typeface="Calibri"/>
                        </a:rPr>
                        <a:t>Opća biostatistika</a:t>
                      </a:r>
                      <a:br>
                        <a:rPr lang="hr-HR" sz="900">
                          <a:solidFill>
                            <a:srgbClr val="000000"/>
                          </a:solidFill>
                          <a:latin typeface="Calibri"/>
                          <a:ea typeface="Times New Roman"/>
                          <a:cs typeface="Calibri"/>
                        </a:rPr>
                      </a:br>
                      <a:r>
                        <a:rPr lang="hr-HR" sz="900">
                          <a:solidFill>
                            <a:srgbClr val="000000"/>
                          </a:solidFill>
                          <a:latin typeface="Calibri"/>
                          <a:ea typeface="Times New Roman"/>
                          <a:cs typeface="Calibri"/>
                        </a:rPr>
                        <a:t>(doc.dr.sc. Ozren Polašek)</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900">
                          <a:solidFill>
                            <a:srgbClr val="000000"/>
                          </a:solidFill>
                          <a:latin typeface="Calibri"/>
                          <a:ea typeface="Times New Roman"/>
                          <a:cs typeface="Calibri"/>
                        </a:rPr>
                        <a:t>4+4+8</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9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50">
                <a:tc>
                  <a:txBody>
                    <a:bodyPr/>
                    <a:lstStyle/>
                    <a:p>
                      <a:pPr algn="just">
                        <a:spcAft>
                          <a:spcPts val="0"/>
                        </a:spcAft>
                      </a:pPr>
                      <a:r>
                        <a:rPr lang="hr-HR" sz="900">
                          <a:solidFill>
                            <a:srgbClr val="000000"/>
                          </a:solidFill>
                          <a:latin typeface="Calibri"/>
                          <a:ea typeface="Times New Roman"/>
                          <a:cs typeface="Calibri"/>
                        </a:rPr>
                        <a:t>ZOP3</a:t>
                      </a:r>
                      <a:endParaRPr lang="hr-HR" sz="900">
                        <a:solidFill>
                          <a:srgbClr val="000000"/>
                        </a:solidFill>
                        <a:latin typeface="Times New Roman"/>
                        <a:ea typeface="Times New Roman"/>
                        <a:cs typeface="Times New Roman"/>
                      </a:endParaRPr>
                    </a:p>
                    <a:p>
                      <a:pPr algn="just">
                        <a:spcAft>
                          <a:spcPts val="0"/>
                        </a:spcAft>
                      </a:pPr>
                      <a:r>
                        <a:rPr lang="en-US" sz="900">
                          <a:solidFill>
                            <a:srgbClr val="000000"/>
                          </a:solidFill>
                          <a:latin typeface="Calibri"/>
                          <a:ea typeface="Times New Roman"/>
                          <a:cs typeface="Calibri"/>
                        </a:rPr>
                        <a:t>PT003 PT-ZOP3</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900">
                          <a:solidFill>
                            <a:srgbClr val="000000"/>
                          </a:solidFill>
                          <a:latin typeface="Calibri"/>
                          <a:ea typeface="Times New Roman"/>
                          <a:cs typeface="Calibri"/>
                        </a:rPr>
                        <a:t>Pisanje znanstvenog članka </a:t>
                      </a:r>
                      <a:br>
                        <a:rPr lang="hr-HR" sz="900">
                          <a:solidFill>
                            <a:srgbClr val="000000"/>
                          </a:solidFill>
                          <a:latin typeface="Calibri"/>
                          <a:ea typeface="Times New Roman"/>
                          <a:cs typeface="Calibri"/>
                        </a:rPr>
                      </a:br>
                      <a:r>
                        <a:rPr lang="hr-HR" sz="900">
                          <a:solidFill>
                            <a:srgbClr val="000000"/>
                          </a:solidFill>
                          <a:latin typeface="Calibri"/>
                          <a:ea typeface="Times New Roman"/>
                          <a:cs typeface="Calibri"/>
                        </a:rPr>
                        <a:t>(doc.dr.sc. Livia Puljak)</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900">
                          <a:solidFill>
                            <a:srgbClr val="000000"/>
                          </a:solidFill>
                          <a:latin typeface="Calibri"/>
                          <a:ea typeface="Times New Roman"/>
                          <a:cs typeface="Calibri"/>
                        </a:rPr>
                        <a:t>10+4+10</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900">
                          <a:solidFill>
                            <a:srgbClr val="000000"/>
                          </a:solidFill>
                          <a:latin typeface="Calibri"/>
                          <a:ea typeface="Times New Roman"/>
                          <a:cs typeface="Calibri"/>
                        </a:rPr>
                        <a:t>3</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50">
                <a:tc>
                  <a:txBody>
                    <a:bodyPr/>
                    <a:lstStyle/>
                    <a:p>
                      <a:pPr algn="just">
                        <a:spcAft>
                          <a:spcPts val="0"/>
                        </a:spcAft>
                      </a:pPr>
                      <a:r>
                        <a:rPr lang="hr-HR" sz="900">
                          <a:solidFill>
                            <a:srgbClr val="000000"/>
                          </a:solidFill>
                          <a:latin typeface="Calibri"/>
                          <a:ea typeface="Times New Roman"/>
                          <a:cs typeface="Calibri"/>
                        </a:rPr>
                        <a:t>ZOP4</a:t>
                      </a:r>
                      <a:endParaRPr lang="hr-HR" sz="900">
                        <a:solidFill>
                          <a:srgbClr val="000000"/>
                        </a:solidFill>
                        <a:latin typeface="Times New Roman"/>
                        <a:ea typeface="Times New Roman"/>
                        <a:cs typeface="Times New Roman"/>
                      </a:endParaRPr>
                    </a:p>
                    <a:p>
                      <a:pPr algn="just">
                        <a:spcAft>
                          <a:spcPts val="0"/>
                        </a:spcAft>
                      </a:pPr>
                      <a:r>
                        <a:rPr lang="en-US" sz="900">
                          <a:solidFill>
                            <a:srgbClr val="000000"/>
                          </a:solidFill>
                          <a:latin typeface="Calibri"/>
                          <a:ea typeface="Times New Roman"/>
                          <a:cs typeface="Calibri"/>
                        </a:rPr>
                        <a:t>PT004 PT-ZOP4</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900">
                          <a:solidFill>
                            <a:srgbClr val="000000"/>
                          </a:solidFill>
                          <a:latin typeface="Calibri"/>
                          <a:ea typeface="Times New Roman"/>
                          <a:cs typeface="Calibri"/>
                        </a:rPr>
                        <a:t>Izrada plana istraživanja </a:t>
                      </a:r>
                      <a:br>
                        <a:rPr lang="hr-HR" sz="900">
                          <a:solidFill>
                            <a:srgbClr val="000000"/>
                          </a:solidFill>
                          <a:latin typeface="Calibri"/>
                          <a:ea typeface="Times New Roman"/>
                          <a:cs typeface="Calibri"/>
                        </a:rPr>
                      </a:br>
                      <a:r>
                        <a:rPr lang="hr-HR" sz="900">
                          <a:solidFill>
                            <a:srgbClr val="000000"/>
                          </a:solidFill>
                          <a:latin typeface="Calibri"/>
                          <a:ea typeface="Times New Roman"/>
                          <a:cs typeface="Calibri"/>
                        </a:rPr>
                        <a:t>(prof.dr.sc. Matko Marušić)</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900">
                          <a:solidFill>
                            <a:srgbClr val="000000"/>
                          </a:solidFill>
                          <a:latin typeface="Calibri"/>
                          <a:ea typeface="Times New Roman"/>
                          <a:cs typeface="Calibri"/>
                        </a:rPr>
                        <a:t>0+20+0</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900">
                          <a:solidFill>
                            <a:srgbClr val="000000"/>
                          </a:solidFill>
                          <a:latin typeface="Calibri"/>
                          <a:ea typeface="Times New Roman"/>
                          <a:cs typeface="Calibri"/>
                        </a:rPr>
                        <a:t>3</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50">
                <a:tc>
                  <a:txBody>
                    <a:bodyPr/>
                    <a:lstStyle/>
                    <a:p>
                      <a:pPr algn="just">
                        <a:spcAft>
                          <a:spcPts val="0"/>
                        </a:spcAft>
                      </a:pPr>
                      <a:r>
                        <a:rPr lang="hr-HR" sz="900">
                          <a:solidFill>
                            <a:srgbClr val="000000"/>
                          </a:solidFill>
                          <a:latin typeface="Calibri"/>
                          <a:ea typeface="Times New Roman"/>
                          <a:cs typeface="Calibri"/>
                        </a:rPr>
                        <a:t>ZOP5</a:t>
                      </a:r>
                      <a:endParaRPr lang="hr-HR" sz="900">
                        <a:solidFill>
                          <a:srgbClr val="000000"/>
                        </a:solidFill>
                        <a:latin typeface="Times New Roman"/>
                        <a:ea typeface="Times New Roman"/>
                        <a:cs typeface="Times New Roman"/>
                      </a:endParaRPr>
                    </a:p>
                    <a:p>
                      <a:pPr algn="just">
                        <a:spcAft>
                          <a:spcPts val="0"/>
                        </a:spcAft>
                      </a:pPr>
                      <a:r>
                        <a:rPr lang="en-US" sz="900">
                          <a:solidFill>
                            <a:srgbClr val="000000"/>
                          </a:solidFill>
                          <a:latin typeface="Calibri"/>
                          <a:ea typeface="Times New Roman"/>
                          <a:cs typeface="Calibri"/>
                        </a:rPr>
                        <a:t>PT005 PT-ZOP5</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900">
                          <a:solidFill>
                            <a:srgbClr val="000000"/>
                          </a:solidFill>
                          <a:latin typeface="Calibri"/>
                          <a:ea typeface="Times New Roman"/>
                          <a:cs typeface="Calibri"/>
                        </a:rPr>
                        <a:t>Pisanje znanstvenih projekata</a:t>
                      </a:r>
                      <a:br>
                        <a:rPr lang="hr-HR" sz="900">
                          <a:solidFill>
                            <a:srgbClr val="000000"/>
                          </a:solidFill>
                          <a:latin typeface="Calibri"/>
                          <a:ea typeface="Times New Roman"/>
                          <a:cs typeface="Calibri"/>
                        </a:rPr>
                      </a:br>
                      <a:r>
                        <a:rPr lang="hr-HR" sz="900">
                          <a:solidFill>
                            <a:srgbClr val="000000"/>
                          </a:solidFill>
                          <a:latin typeface="Calibri"/>
                          <a:ea typeface="Times New Roman"/>
                          <a:cs typeface="Calibri"/>
                        </a:rPr>
                        <a:t>(prof.dr.sc. Ivica Grković)</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900">
                          <a:solidFill>
                            <a:srgbClr val="000000"/>
                          </a:solidFill>
                          <a:latin typeface="Calibri"/>
                          <a:ea typeface="Times New Roman"/>
                          <a:cs typeface="Calibri"/>
                        </a:rPr>
                        <a:t>2+13+0</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9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50">
                <a:tc>
                  <a:txBody>
                    <a:bodyPr/>
                    <a:lstStyle/>
                    <a:p>
                      <a:pPr algn="just">
                        <a:spcAft>
                          <a:spcPts val="0"/>
                        </a:spcAft>
                      </a:pPr>
                      <a:r>
                        <a:rPr lang="hr-HR" sz="900">
                          <a:solidFill>
                            <a:srgbClr val="000000"/>
                          </a:solidFill>
                          <a:latin typeface="Calibri"/>
                          <a:ea typeface="Times New Roman"/>
                          <a:cs typeface="Calibri"/>
                        </a:rPr>
                        <a:t>ZOP6</a:t>
                      </a:r>
                      <a:endParaRPr lang="hr-HR" sz="900">
                        <a:solidFill>
                          <a:srgbClr val="000000"/>
                        </a:solidFill>
                        <a:latin typeface="Times New Roman"/>
                        <a:ea typeface="Times New Roman"/>
                        <a:cs typeface="Times New Roman"/>
                      </a:endParaRPr>
                    </a:p>
                    <a:p>
                      <a:pPr algn="just">
                        <a:spcAft>
                          <a:spcPts val="0"/>
                        </a:spcAft>
                      </a:pPr>
                      <a:r>
                        <a:rPr lang="en-US" sz="900">
                          <a:solidFill>
                            <a:srgbClr val="000000"/>
                          </a:solidFill>
                          <a:latin typeface="Calibri"/>
                          <a:ea typeface="Times New Roman"/>
                          <a:cs typeface="Calibri"/>
                        </a:rPr>
                        <a:t>PT006 PT-ZOP6</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900">
                          <a:solidFill>
                            <a:srgbClr val="000000"/>
                          </a:solidFill>
                          <a:latin typeface="Calibri"/>
                          <a:ea typeface="Times New Roman"/>
                          <a:cs typeface="Calibri"/>
                        </a:rPr>
                        <a:t>Procjena vrijednosti znanstvenog članka</a:t>
                      </a:r>
                      <a:br>
                        <a:rPr lang="hr-HR" sz="900">
                          <a:solidFill>
                            <a:srgbClr val="000000"/>
                          </a:solidFill>
                          <a:latin typeface="Calibri"/>
                          <a:ea typeface="Times New Roman"/>
                          <a:cs typeface="Calibri"/>
                        </a:rPr>
                      </a:br>
                      <a:r>
                        <a:rPr lang="hr-HR" sz="900">
                          <a:solidFill>
                            <a:srgbClr val="000000"/>
                          </a:solidFill>
                          <a:latin typeface="Calibri"/>
                          <a:ea typeface="Times New Roman"/>
                          <a:cs typeface="Calibri"/>
                        </a:rPr>
                        <a:t>(doc. dr. sc. Livia Puljak)</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900">
                          <a:solidFill>
                            <a:srgbClr val="000000"/>
                          </a:solidFill>
                          <a:latin typeface="Calibri"/>
                          <a:ea typeface="Times New Roman"/>
                          <a:cs typeface="Calibri"/>
                        </a:rPr>
                        <a:t>8+8+0</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9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50">
                <a:tc>
                  <a:txBody>
                    <a:bodyPr/>
                    <a:lstStyle/>
                    <a:p>
                      <a:pPr algn="just">
                        <a:spcAft>
                          <a:spcPts val="0"/>
                        </a:spcAft>
                      </a:pPr>
                      <a:r>
                        <a:rPr lang="hr-HR" sz="900">
                          <a:solidFill>
                            <a:srgbClr val="000000"/>
                          </a:solidFill>
                          <a:latin typeface="Calibri"/>
                          <a:ea typeface="Times New Roman"/>
                          <a:cs typeface="Calibri"/>
                        </a:rPr>
                        <a:t>ZOP7</a:t>
                      </a:r>
                      <a:endParaRPr lang="hr-HR" sz="900">
                        <a:solidFill>
                          <a:srgbClr val="000000"/>
                        </a:solidFill>
                        <a:latin typeface="Times New Roman"/>
                        <a:ea typeface="Times New Roman"/>
                        <a:cs typeface="Times New Roman"/>
                      </a:endParaRPr>
                    </a:p>
                    <a:p>
                      <a:pPr algn="just">
                        <a:spcAft>
                          <a:spcPts val="0"/>
                        </a:spcAft>
                      </a:pPr>
                      <a:r>
                        <a:rPr lang="en-US" sz="900">
                          <a:solidFill>
                            <a:srgbClr val="000000"/>
                          </a:solidFill>
                          <a:latin typeface="Calibri"/>
                          <a:ea typeface="Times New Roman"/>
                          <a:cs typeface="Calibri"/>
                        </a:rPr>
                        <a:t>PT007 PT-ZOP7</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900">
                          <a:solidFill>
                            <a:srgbClr val="000000"/>
                          </a:solidFill>
                          <a:latin typeface="Calibri"/>
                          <a:ea typeface="Times New Roman"/>
                          <a:cs typeface="Calibri"/>
                        </a:rPr>
                        <a:t>Etika u istraživanjima </a:t>
                      </a:r>
                      <a:br>
                        <a:rPr lang="hr-HR" sz="900">
                          <a:solidFill>
                            <a:srgbClr val="000000"/>
                          </a:solidFill>
                          <a:latin typeface="Calibri"/>
                          <a:ea typeface="Times New Roman"/>
                          <a:cs typeface="Calibri"/>
                        </a:rPr>
                      </a:br>
                      <a:r>
                        <a:rPr lang="hr-HR" sz="900">
                          <a:solidFill>
                            <a:srgbClr val="000000"/>
                          </a:solidFill>
                          <a:latin typeface="Calibri"/>
                          <a:ea typeface="Times New Roman"/>
                          <a:cs typeface="Calibri"/>
                        </a:rPr>
                        <a:t>(prof.dr.sc. Ana Marušić)</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900">
                          <a:solidFill>
                            <a:srgbClr val="000000"/>
                          </a:solidFill>
                          <a:latin typeface="Calibri"/>
                          <a:ea typeface="Times New Roman"/>
                          <a:cs typeface="Calibri"/>
                        </a:rPr>
                        <a:t>6+0+4</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9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50">
                <a:tc>
                  <a:txBody>
                    <a:bodyPr/>
                    <a:lstStyle/>
                    <a:p>
                      <a:pPr algn="just">
                        <a:spcAft>
                          <a:spcPts val="0"/>
                        </a:spcAft>
                      </a:pPr>
                      <a:r>
                        <a:rPr lang="hr-HR" sz="900">
                          <a:solidFill>
                            <a:srgbClr val="000000"/>
                          </a:solidFill>
                          <a:latin typeface="Calibri"/>
                          <a:ea typeface="Times New Roman"/>
                          <a:cs typeface="Calibri"/>
                        </a:rPr>
                        <a:t>ZOP8</a:t>
                      </a:r>
                      <a:endParaRPr lang="hr-HR" sz="900">
                        <a:solidFill>
                          <a:srgbClr val="000000"/>
                        </a:solidFill>
                        <a:latin typeface="Times New Roman"/>
                        <a:ea typeface="Times New Roman"/>
                        <a:cs typeface="Times New Roman"/>
                      </a:endParaRPr>
                    </a:p>
                    <a:p>
                      <a:pPr algn="just">
                        <a:spcAft>
                          <a:spcPts val="0"/>
                        </a:spcAft>
                      </a:pPr>
                      <a:r>
                        <a:rPr lang="en-US" sz="900">
                          <a:solidFill>
                            <a:srgbClr val="000000"/>
                          </a:solidFill>
                          <a:latin typeface="Calibri"/>
                          <a:ea typeface="Times New Roman"/>
                          <a:cs typeface="Calibri"/>
                        </a:rPr>
                        <a:t>PT008 PT-ZOP8</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900">
                          <a:solidFill>
                            <a:srgbClr val="000000"/>
                          </a:solidFill>
                          <a:latin typeface="Calibri"/>
                          <a:ea typeface="Times New Roman"/>
                          <a:cs typeface="Calibri"/>
                        </a:rPr>
                        <a:t>Pretraživanje medicinskih informacija </a:t>
                      </a:r>
                      <a:br>
                        <a:rPr lang="hr-HR" sz="900">
                          <a:solidFill>
                            <a:srgbClr val="000000"/>
                          </a:solidFill>
                          <a:latin typeface="Calibri"/>
                          <a:ea typeface="Times New Roman"/>
                          <a:cs typeface="Calibri"/>
                        </a:rPr>
                      </a:br>
                      <a:r>
                        <a:rPr lang="hr-HR" sz="900">
                          <a:solidFill>
                            <a:srgbClr val="000000"/>
                          </a:solidFill>
                          <a:latin typeface="Calibri"/>
                          <a:ea typeface="Times New Roman"/>
                          <a:cs typeface="Calibri"/>
                        </a:rPr>
                        <a:t>(prof.dr.sc. Damir Sapunar)</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900">
                          <a:solidFill>
                            <a:srgbClr val="000000"/>
                          </a:solidFill>
                          <a:latin typeface="Calibri"/>
                          <a:ea typeface="Times New Roman"/>
                          <a:cs typeface="Calibri"/>
                        </a:rPr>
                        <a:t>2+6+6</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11760" algn="l"/>
                        </a:tabLst>
                      </a:pPr>
                      <a:r>
                        <a:rPr lang="hr-HR" sz="9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50">
                <a:tc>
                  <a:txBody>
                    <a:bodyPr/>
                    <a:lstStyle/>
                    <a:p>
                      <a:pPr algn="just">
                        <a:spcAft>
                          <a:spcPts val="0"/>
                        </a:spcAft>
                      </a:pPr>
                      <a:r>
                        <a:rPr lang="hr-HR" sz="900">
                          <a:solidFill>
                            <a:srgbClr val="000000"/>
                          </a:solidFill>
                          <a:latin typeface="Calibri"/>
                          <a:ea typeface="Times New Roman"/>
                          <a:cs typeface="Calibri"/>
                        </a:rPr>
                        <a:t>OP1</a:t>
                      </a:r>
                      <a:endParaRPr lang="hr-HR" sz="900">
                        <a:solidFill>
                          <a:srgbClr val="000000"/>
                        </a:solidFill>
                        <a:latin typeface="Times New Roman"/>
                        <a:ea typeface="Times New Roman"/>
                        <a:cs typeface="Times New Roman"/>
                      </a:endParaRPr>
                    </a:p>
                    <a:p>
                      <a:pPr algn="just">
                        <a:spcAft>
                          <a:spcPts val="0"/>
                        </a:spcAft>
                      </a:pPr>
                      <a:r>
                        <a:rPr lang="en-US" sz="900">
                          <a:solidFill>
                            <a:srgbClr val="000000"/>
                          </a:solidFill>
                          <a:latin typeface="Calibri"/>
                          <a:ea typeface="Times New Roman"/>
                          <a:cs typeface="Calibri"/>
                        </a:rPr>
                        <a:t>PT009 PT-OP1</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900">
                          <a:solidFill>
                            <a:srgbClr val="000000"/>
                          </a:solidFill>
                          <a:latin typeface="Calibri"/>
                          <a:ea typeface="Times New Roman"/>
                          <a:cs typeface="Calibri"/>
                        </a:rPr>
                        <a:t>Organizacija i sigurnost laboratorijskog rada</a:t>
                      </a:r>
                      <a:br>
                        <a:rPr lang="hr-HR" sz="900">
                          <a:solidFill>
                            <a:srgbClr val="000000"/>
                          </a:solidFill>
                          <a:latin typeface="Calibri"/>
                          <a:ea typeface="Times New Roman"/>
                          <a:cs typeface="Calibri"/>
                        </a:rPr>
                      </a:br>
                      <a:r>
                        <a:rPr lang="hr-HR" sz="900">
                          <a:solidFill>
                            <a:srgbClr val="000000"/>
                          </a:solidFill>
                          <a:latin typeface="Calibri"/>
                          <a:ea typeface="Times New Roman"/>
                          <a:cs typeface="Calibri"/>
                        </a:rPr>
                        <a:t>(prof.dr.sc. Damir Sapunar)</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900">
                          <a:solidFill>
                            <a:srgbClr val="000000"/>
                          </a:solidFill>
                          <a:latin typeface="Calibri"/>
                          <a:ea typeface="Times New Roman"/>
                          <a:cs typeface="Calibri"/>
                        </a:rPr>
                        <a:t>8+6+4</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900">
                          <a:solidFill>
                            <a:srgbClr val="000000"/>
                          </a:solidFill>
                          <a:latin typeface="Calibri"/>
                          <a:ea typeface="Times New Roman"/>
                          <a:cs typeface="Calibri"/>
                        </a:rPr>
                        <a:t>3</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50">
                <a:tc>
                  <a:txBody>
                    <a:bodyPr/>
                    <a:lstStyle/>
                    <a:p>
                      <a:pPr algn="just">
                        <a:spcAft>
                          <a:spcPts val="0"/>
                        </a:spcAft>
                      </a:pPr>
                      <a:r>
                        <a:rPr lang="hr-HR" sz="900">
                          <a:solidFill>
                            <a:srgbClr val="000000"/>
                          </a:solidFill>
                          <a:latin typeface="Calibri"/>
                          <a:ea typeface="Times New Roman"/>
                          <a:cs typeface="Calibri"/>
                        </a:rPr>
                        <a:t>OP2</a:t>
                      </a:r>
                      <a:endParaRPr lang="hr-HR" sz="900">
                        <a:solidFill>
                          <a:srgbClr val="000000"/>
                        </a:solidFill>
                        <a:latin typeface="Times New Roman"/>
                        <a:ea typeface="Times New Roman"/>
                        <a:cs typeface="Times New Roman"/>
                      </a:endParaRPr>
                    </a:p>
                    <a:p>
                      <a:pPr algn="just">
                        <a:spcAft>
                          <a:spcPts val="0"/>
                        </a:spcAft>
                      </a:pPr>
                      <a:r>
                        <a:rPr lang="en-US" sz="900">
                          <a:solidFill>
                            <a:srgbClr val="000000"/>
                          </a:solidFill>
                          <a:latin typeface="Calibri"/>
                          <a:ea typeface="Times New Roman"/>
                          <a:cs typeface="Calibri"/>
                        </a:rPr>
                        <a:t>PT010 PT-OP2</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900">
                          <a:solidFill>
                            <a:srgbClr val="000000"/>
                          </a:solidFill>
                          <a:latin typeface="Calibri"/>
                          <a:ea typeface="Times New Roman"/>
                          <a:cs typeface="Calibri"/>
                        </a:rPr>
                        <a:t>Pokusne životinje i životinjski modeli</a:t>
                      </a:r>
                      <a:br>
                        <a:rPr lang="hr-HR" sz="900">
                          <a:solidFill>
                            <a:srgbClr val="000000"/>
                          </a:solidFill>
                          <a:latin typeface="Calibri"/>
                          <a:ea typeface="Times New Roman"/>
                          <a:cs typeface="Calibri"/>
                        </a:rPr>
                      </a:br>
                      <a:r>
                        <a:rPr lang="hr-HR" sz="900">
                          <a:solidFill>
                            <a:srgbClr val="000000"/>
                          </a:solidFill>
                          <a:latin typeface="Calibri"/>
                          <a:ea typeface="Times New Roman"/>
                          <a:cs typeface="Calibri"/>
                        </a:rPr>
                        <a:t>(dr.sc. Natalija Filipović)</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900">
                          <a:solidFill>
                            <a:srgbClr val="000000"/>
                          </a:solidFill>
                          <a:latin typeface="Calibri"/>
                          <a:ea typeface="Times New Roman"/>
                          <a:cs typeface="Calibri"/>
                        </a:rPr>
                        <a:t>10+4+4</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900">
                          <a:solidFill>
                            <a:srgbClr val="000000"/>
                          </a:solidFill>
                          <a:latin typeface="Calibri"/>
                          <a:ea typeface="Times New Roman"/>
                          <a:cs typeface="Calibri"/>
                        </a:rPr>
                        <a:t>3</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50">
                <a:tc>
                  <a:txBody>
                    <a:bodyPr/>
                    <a:lstStyle/>
                    <a:p>
                      <a:pPr algn="just">
                        <a:spcAft>
                          <a:spcPts val="0"/>
                        </a:spcAft>
                      </a:pPr>
                      <a:r>
                        <a:rPr lang="hr-HR" sz="900">
                          <a:solidFill>
                            <a:srgbClr val="000000"/>
                          </a:solidFill>
                          <a:latin typeface="Calibri"/>
                          <a:ea typeface="Times New Roman"/>
                          <a:cs typeface="Calibri"/>
                        </a:rPr>
                        <a:t>OP3</a:t>
                      </a:r>
                      <a:endParaRPr lang="hr-HR" sz="900">
                        <a:solidFill>
                          <a:srgbClr val="000000"/>
                        </a:solidFill>
                        <a:latin typeface="Times New Roman"/>
                        <a:ea typeface="Times New Roman"/>
                        <a:cs typeface="Times New Roman"/>
                      </a:endParaRPr>
                    </a:p>
                    <a:p>
                      <a:pPr algn="just">
                        <a:spcAft>
                          <a:spcPts val="0"/>
                        </a:spcAft>
                      </a:pPr>
                      <a:r>
                        <a:rPr lang="en-US" sz="900">
                          <a:solidFill>
                            <a:srgbClr val="000000"/>
                          </a:solidFill>
                          <a:latin typeface="Calibri"/>
                          <a:ea typeface="Times New Roman"/>
                          <a:cs typeface="Calibri"/>
                        </a:rPr>
                        <a:t>PT011 PT-OP3</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900">
                          <a:solidFill>
                            <a:srgbClr val="000000"/>
                          </a:solidFill>
                          <a:latin typeface="Calibri"/>
                          <a:ea typeface="Times New Roman"/>
                          <a:cs typeface="Calibri"/>
                        </a:rPr>
                        <a:t>Metode molekularne i stanične biologije</a:t>
                      </a:r>
                      <a:br>
                        <a:rPr lang="hr-HR" sz="900">
                          <a:solidFill>
                            <a:srgbClr val="000000"/>
                          </a:solidFill>
                          <a:latin typeface="Calibri"/>
                          <a:ea typeface="Times New Roman"/>
                          <a:cs typeface="Calibri"/>
                        </a:rPr>
                      </a:br>
                      <a:r>
                        <a:rPr lang="hr-HR" sz="900">
                          <a:solidFill>
                            <a:srgbClr val="000000"/>
                          </a:solidFill>
                          <a:latin typeface="Calibri"/>
                          <a:ea typeface="Times New Roman"/>
                          <a:cs typeface="Calibri"/>
                        </a:rPr>
                        <a:t>(prof.dr.sc. Maja Pavela Vrančić)</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900">
                          <a:solidFill>
                            <a:srgbClr val="000000"/>
                          </a:solidFill>
                          <a:latin typeface="Calibri"/>
                          <a:ea typeface="Times New Roman"/>
                          <a:cs typeface="Calibri"/>
                        </a:rPr>
                        <a:t>4+4+6</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9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50">
                <a:tc>
                  <a:txBody>
                    <a:bodyPr/>
                    <a:lstStyle/>
                    <a:p>
                      <a:pPr algn="just">
                        <a:spcAft>
                          <a:spcPts val="0"/>
                        </a:spcAft>
                      </a:pPr>
                      <a:r>
                        <a:rPr lang="hr-HR" sz="900">
                          <a:solidFill>
                            <a:srgbClr val="000000"/>
                          </a:solidFill>
                          <a:latin typeface="Calibri"/>
                          <a:ea typeface="Times New Roman"/>
                          <a:cs typeface="Calibri"/>
                        </a:rPr>
                        <a:t>OP4</a:t>
                      </a:r>
                      <a:endParaRPr lang="hr-HR" sz="900">
                        <a:solidFill>
                          <a:srgbClr val="000000"/>
                        </a:solidFill>
                        <a:latin typeface="Times New Roman"/>
                        <a:ea typeface="Times New Roman"/>
                        <a:cs typeface="Times New Roman"/>
                      </a:endParaRPr>
                    </a:p>
                    <a:p>
                      <a:pPr algn="just">
                        <a:spcAft>
                          <a:spcPts val="0"/>
                        </a:spcAft>
                      </a:pPr>
                      <a:r>
                        <a:rPr lang="en-US" sz="900">
                          <a:solidFill>
                            <a:srgbClr val="000000"/>
                          </a:solidFill>
                          <a:latin typeface="Calibri"/>
                          <a:ea typeface="Times New Roman"/>
                          <a:cs typeface="Calibri"/>
                        </a:rPr>
                        <a:t>PT012 PT-OP4</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900">
                          <a:solidFill>
                            <a:srgbClr val="000000"/>
                          </a:solidFill>
                          <a:latin typeface="Calibri"/>
                          <a:ea typeface="Times New Roman"/>
                          <a:cs typeface="Calibri"/>
                        </a:rPr>
                        <a:t>Poduzetništvo i transfer tehnologija </a:t>
                      </a:r>
                      <a:br>
                        <a:rPr lang="hr-HR" sz="900">
                          <a:solidFill>
                            <a:srgbClr val="000000"/>
                          </a:solidFill>
                          <a:latin typeface="Calibri"/>
                          <a:ea typeface="Times New Roman"/>
                          <a:cs typeface="Calibri"/>
                        </a:rPr>
                      </a:br>
                      <a:r>
                        <a:rPr lang="hr-HR" sz="900">
                          <a:solidFill>
                            <a:srgbClr val="000000"/>
                          </a:solidFill>
                          <a:latin typeface="Calibri"/>
                          <a:ea typeface="Times New Roman"/>
                          <a:cs typeface="Calibri"/>
                        </a:rPr>
                        <a:t>(prof.dr.sc. Mile Đelalija)</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900">
                          <a:solidFill>
                            <a:srgbClr val="000000"/>
                          </a:solidFill>
                          <a:latin typeface="Calibri"/>
                          <a:ea typeface="Times New Roman"/>
                          <a:cs typeface="Calibri"/>
                        </a:rPr>
                        <a:t>10+10+5</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900">
                          <a:solidFill>
                            <a:srgbClr val="000000"/>
                          </a:solidFill>
                          <a:latin typeface="Calibri"/>
                          <a:ea typeface="Times New Roman"/>
                          <a:cs typeface="Calibri"/>
                        </a:rPr>
                        <a:t>3</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50">
                <a:tc>
                  <a:txBody>
                    <a:bodyPr/>
                    <a:lstStyle/>
                    <a:p>
                      <a:pPr algn="just">
                        <a:spcAft>
                          <a:spcPts val="0"/>
                        </a:spcAft>
                      </a:pPr>
                      <a:r>
                        <a:rPr lang="hr-HR" sz="900">
                          <a:solidFill>
                            <a:srgbClr val="000000"/>
                          </a:solidFill>
                          <a:latin typeface="Calibri"/>
                          <a:ea typeface="Times New Roman"/>
                          <a:cs typeface="Calibri"/>
                        </a:rPr>
                        <a:t>BS26</a:t>
                      </a:r>
                      <a:br>
                        <a:rPr lang="hr-HR" sz="900">
                          <a:solidFill>
                            <a:srgbClr val="000000"/>
                          </a:solidFill>
                          <a:latin typeface="Calibri"/>
                          <a:ea typeface="Times New Roman"/>
                          <a:cs typeface="Calibri"/>
                        </a:rPr>
                      </a:br>
                      <a:r>
                        <a:rPr lang="en-US" sz="900">
                          <a:solidFill>
                            <a:srgbClr val="000000"/>
                          </a:solidFill>
                          <a:latin typeface="Calibri"/>
                          <a:ea typeface="Times New Roman"/>
                          <a:cs typeface="Times New Roman"/>
                        </a:rPr>
                        <a:t>PT024 PT-IP11</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900">
                          <a:solidFill>
                            <a:srgbClr val="000000"/>
                          </a:solidFill>
                          <a:latin typeface="Calibri"/>
                          <a:ea typeface="Times New Roman"/>
                          <a:cs typeface="Calibri"/>
                        </a:rPr>
                        <a:t>Komunikacijske i prezentacijske vještine</a:t>
                      </a:r>
                      <a:endParaRPr lang="hr-HR" sz="900">
                        <a:solidFill>
                          <a:srgbClr val="000000"/>
                        </a:solidFill>
                        <a:latin typeface="Times New Roman"/>
                        <a:ea typeface="Times New Roman"/>
                        <a:cs typeface="Times New Roman"/>
                      </a:endParaRPr>
                    </a:p>
                    <a:p>
                      <a:pPr>
                        <a:spcAft>
                          <a:spcPts val="0"/>
                        </a:spcAft>
                      </a:pPr>
                      <a:r>
                        <a:rPr lang="hr-HR" sz="900">
                          <a:solidFill>
                            <a:srgbClr val="000000"/>
                          </a:solidFill>
                          <a:latin typeface="Calibri"/>
                          <a:ea typeface="Times New Roman"/>
                          <a:cs typeface="Calibri"/>
                        </a:rPr>
                        <a:t>(doc.dr.sc. Livia Puljak)</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900">
                          <a:solidFill>
                            <a:srgbClr val="000000"/>
                          </a:solidFill>
                          <a:latin typeface="Calibri"/>
                          <a:ea typeface="Times New Roman"/>
                          <a:cs typeface="Calibri"/>
                        </a:rPr>
                        <a:t>P8+6V</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9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575">
                <a:tc gridSpan="2">
                  <a:txBody>
                    <a:bodyPr/>
                    <a:lstStyle/>
                    <a:p>
                      <a:pPr algn="just">
                        <a:spcAft>
                          <a:spcPts val="0"/>
                        </a:spcAft>
                      </a:pP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hr-HR"/>
                    </a:p>
                  </a:txBody>
                  <a:tcPr/>
                </a:tc>
                <a:tc>
                  <a:txBody>
                    <a:bodyPr/>
                    <a:lstStyle/>
                    <a:p>
                      <a:pPr algn="just">
                        <a:spcAft>
                          <a:spcPts val="0"/>
                        </a:spcAft>
                      </a:pPr>
                      <a:endParaRPr lang="hr-HR" sz="90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hr-HR" sz="900" b="1" dirty="0">
                          <a:solidFill>
                            <a:srgbClr val="000000"/>
                          </a:solidFill>
                          <a:latin typeface="Calibri"/>
                          <a:ea typeface="Times New Roman"/>
                          <a:cs typeface="Times New Roman"/>
                        </a:rPr>
                        <a:t>30</a:t>
                      </a:r>
                      <a:endParaRPr lang="hr-HR" sz="900" dirty="0">
                        <a:solidFill>
                          <a:srgbClr val="000000"/>
                        </a:solidFill>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bl>
          </a:graphicData>
        </a:graphic>
      </p:graphicFrame>
      <p:sp>
        <p:nvSpPr>
          <p:cNvPr id="358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1125" algn="l"/>
              </a:tabLst>
            </a:pP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pitchFamily="34" charset="0"/>
            </a:endParaRPr>
          </a:p>
        </p:txBody>
      </p:sp>
      <p:pic>
        <p:nvPicPr>
          <p:cNvPr id="5" name="Picture 4" descr="Zarulja.jpg"/>
          <p:cNvPicPr>
            <a:picLocks noChangeAspect="1"/>
          </p:cNvPicPr>
          <p:nvPr/>
        </p:nvPicPr>
        <p:blipFill>
          <a:blip r:embed="rId2" cstate="print"/>
          <a:stretch>
            <a:fillRect/>
          </a:stretch>
        </p:blipFill>
        <p:spPr>
          <a:xfrm>
            <a:off x="323528" y="260648"/>
            <a:ext cx="1080120" cy="1321726"/>
          </a:xfrm>
          <a:prstGeom prst="rect">
            <a:avLst/>
          </a:prstGeom>
        </p:spPr>
      </p:pic>
      <p:sp>
        <p:nvSpPr>
          <p:cNvPr id="358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1125" algn="l"/>
              </a:tabLst>
            </a:pP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nvGraphicFramePr>
        <p:xfrm>
          <a:off x="1763688" y="548680"/>
          <a:ext cx="6912768" cy="5832652"/>
        </p:xfrm>
        <a:graphic>
          <a:graphicData uri="http://schemas.openxmlformats.org/drawingml/2006/table">
            <a:tbl>
              <a:tblPr/>
              <a:tblGrid>
                <a:gridCol w="1031388"/>
                <a:gridCol w="4433220"/>
                <a:gridCol w="829182"/>
                <a:gridCol w="618978"/>
              </a:tblGrid>
              <a:tr h="240255">
                <a:tc gridSpan="4">
                  <a:txBody>
                    <a:bodyPr/>
                    <a:lstStyle/>
                    <a:p>
                      <a:pPr algn="just">
                        <a:spcBef>
                          <a:spcPts val="600"/>
                        </a:spcBef>
                        <a:spcAft>
                          <a:spcPts val="600"/>
                        </a:spcAft>
                      </a:pPr>
                      <a:r>
                        <a:rPr lang="hr-HR" sz="1100" b="1">
                          <a:solidFill>
                            <a:srgbClr val="000000"/>
                          </a:solidFill>
                          <a:latin typeface="Times New Roman"/>
                          <a:ea typeface="Times New Roman"/>
                          <a:cs typeface="Times New Roman"/>
                        </a:rPr>
                        <a:t>2. godina</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hr-HR"/>
                    </a:p>
                  </a:txBody>
                  <a:tcPr/>
                </a:tc>
                <a:tc hMerge="1">
                  <a:txBody>
                    <a:bodyPr/>
                    <a:lstStyle/>
                    <a:p>
                      <a:endParaRPr lang="hr-HR"/>
                    </a:p>
                  </a:txBody>
                  <a:tcPr/>
                </a:tc>
                <a:tc hMerge="1">
                  <a:txBody>
                    <a:bodyPr/>
                    <a:lstStyle/>
                    <a:p>
                      <a:endParaRPr lang="hr-HR"/>
                    </a:p>
                  </a:txBody>
                  <a:tcPr/>
                </a:tc>
              </a:tr>
              <a:tr h="240255">
                <a:tc gridSpan="4">
                  <a:txBody>
                    <a:bodyPr/>
                    <a:lstStyle/>
                    <a:p>
                      <a:pPr>
                        <a:spcBef>
                          <a:spcPts val="600"/>
                        </a:spcBef>
                        <a:spcAft>
                          <a:spcPts val="600"/>
                        </a:spcAft>
                      </a:pPr>
                      <a:r>
                        <a:rPr lang="hr-HR" sz="1100" b="1">
                          <a:solidFill>
                            <a:srgbClr val="000000"/>
                          </a:solidFill>
                          <a:latin typeface="Times New Roman"/>
                          <a:ea typeface="Times New Roman"/>
                          <a:cs typeface="Times New Roman"/>
                        </a:rPr>
                        <a:t>IZBORNI PREDMETI TRIBE STUDIJA </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hr-HR"/>
                    </a:p>
                  </a:txBody>
                  <a:tcPr/>
                </a:tc>
                <a:tc hMerge="1">
                  <a:txBody>
                    <a:bodyPr/>
                    <a:lstStyle/>
                    <a:p>
                      <a:endParaRPr lang="hr-HR"/>
                    </a:p>
                  </a:txBody>
                  <a:tcPr/>
                </a:tc>
                <a:tc hMerge="1">
                  <a:txBody>
                    <a:bodyPr/>
                    <a:lstStyle/>
                    <a:p>
                      <a:endParaRPr lang="hr-HR"/>
                    </a:p>
                  </a:txBody>
                  <a:tcPr/>
                </a:tc>
              </a:tr>
              <a:tr h="196769">
                <a:tc>
                  <a:txBody>
                    <a:bodyPr/>
                    <a:lstStyle/>
                    <a:p>
                      <a:pPr algn="just">
                        <a:spcBef>
                          <a:spcPts val="600"/>
                        </a:spcBef>
                        <a:spcAft>
                          <a:spcPts val="600"/>
                        </a:spcAft>
                      </a:pPr>
                      <a:r>
                        <a:rPr lang="hr-HR" sz="900" b="1">
                          <a:solidFill>
                            <a:srgbClr val="000000"/>
                          </a:solidFill>
                          <a:latin typeface="Times New Roman"/>
                          <a:ea typeface="Times New Roman"/>
                          <a:cs typeface="Times New Roman"/>
                        </a:rPr>
                        <a:t>Kod</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Bef>
                          <a:spcPts val="600"/>
                        </a:spcBef>
                        <a:spcAft>
                          <a:spcPts val="600"/>
                        </a:spcAft>
                      </a:pPr>
                      <a:r>
                        <a:rPr lang="hr-HR" sz="900" b="1">
                          <a:solidFill>
                            <a:srgbClr val="000000"/>
                          </a:solidFill>
                          <a:latin typeface="Times New Roman"/>
                          <a:ea typeface="Times New Roman"/>
                          <a:cs typeface="Times New Roman"/>
                        </a:rPr>
                        <a:t>Naziv predmeta</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Bef>
                          <a:spcPts val="600"/>
                        </a:spcBef>
                        <a:spcAft>
                          <a:spcPts val="600"/>
                        </a:spcAft>
                      </a:pPr>
                      <a:r>
                        <a:rPr lang="hr-HR" sz="900" b="1">
                          <a:solidFill>
                            <a:srgbClr val="000000"/>
                          </a:solidFill>
                          <a:latin typeface="Times New Roman"/>
                          <a:ea typeface="Times New Roman"/>
                          <a:cs typeface="Times New Roman"/>
                        </a:rPr>
                        <a:t>Nastava</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Bef>
                          <a:spcPts val="600"/>
                        </a:spcBef>
                        <a:spcAft>
                          <a:spcPts val="600"/>
                        </a:spcAft>
                      </a:pPr>
                      <a:r>
                        <a:rPr lang="hr-HR" sz="900" b="1">
                          <a:solidFill>
                            <a:srgbClr val="000000"/>
                          </a:solidFill>
                          <a:latin typeface="Times New Roman"/>
                          <a:ea typeface="Times New Roman"/>
                          <a:cs typeface="Times New Roman"/>
                        </a:rPr>
                        <a:t>ECTS</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177093">
                <a:tc>
                  <a:txBody>
                    <a:bodyPr/>
                    <a:lstStyle/>
                    <a:p>
                      <a:pPr algn="just">
                        <a:spcAft>
                          <a:spcPts val="0"/>
                        </a:spcAft>
                      </a:pPr>
                      <a:r>
                        <a:rPr lang="en-US" sz="800">
                          <a:solidFill>
                            <a:srgbClr val="000000"/>
                          </a:solidFill>
                          <a:latin typeface="Calibri"/>
                          <a:ea typeface="Times New Roman"/>
                          <a:cs typeface="Calibri"/>
                        </a:rPr>
                        <a:t>PT014 PT-IP1</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Zagonetka boli</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P10+S4</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11760" algn="l"/>
                        </a:tabLs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hr-HR" sz="800">
                          <a:solidFill>
                            <a:srgbClr val="000000"/>
                          </a:solidFill>
                          <a:latin typeface="Calibri"/>
                          <a:ea typeface="Times New Roman"/>
                          <a:cs typeface="Calibri"/>
                        </a:rPr>
                        <a:t>BS02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800">
                          <a:solidFill>
                            <a:srgbClr val="000000"/>
                          </a:solidFill>
                          <a:latin typeface="Calibri"/>
                          <a:ea typeface="Times New Roman"/>
                          <a:cs typeface="Calibri"/>
                        </a:rPr>
                        <a:t>Istraživanja ljudskih embrija: etički, metodološki i razvojni principi</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P6+S4+V4</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11760" algn="l"/>
                        </a:tabLs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hr-HR" sz="800">
                          <a:solidFill>
                            <a:srgbClr val="000000"/>
                          </a:solidFill>
                          <a:latin typeface="Calibri"/>
                          <a:ea typeface="Times New Roman"/>
                          <a:cs typeface="Calibri"/>
                        </a:rPr>
                        <a:t>BS03</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Glikobiologija hematopoeze</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P2+S4+V10</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11760" algn="l"/>
                        </a:tabLs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hr-HR" sz="800">
                          <a:solidFill>
                            <a:srgbClr val="000000"/>
                          </a:solidFill>
                          <a:latin typeface="Calibri"/>
                          <a:ea typeface="Times New Roman"/>
                          <a:cs typeface="Calibri"/>
                        </a:rPr>
                        <a:t>BS04</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800">
                          <a:solidFill>
                            <a:srgbClr val="000000"/>
                          </a:solidFill>
                          <a:latin typeface="Calibri"/>
                          <a:ea typeface="Times New Roman"/>
                          <a:cs typeface="Calibri"/>
                        </a:rPr>
                        <a:t>Glikobiologija imunološkog sustava</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P4+S6+V5</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11760" algn="l"/>
                        </a:tabLs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hr-HR" sz="800">
                          <a:solidFill>
                            <a:srgbClr val="000000"/>
                          </a:solidFill>
                          <a:latin typeface="Calibri"/>
                          <a:ea typeface="Times New Roman"/>
                          <a:cs typeface="Calibri"/>
                        </a:rPr>
                        <a:t>BS05</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Molekularne interakcije organskih sustava: osteoimunologija</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P3+S5+V7</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en-US" sz="800">
                          <a:solidFill>
                            <a:srgbClr val="000000"/>
                          </a:solidFill>
                          <a:latin typeface="Calibri"/>
                          <a:ea typeface="Times New Roman"/>
                          <a:cs typeface="Calibri"/>
                        </a:rPr>
                        <a:t>PT015 PT-IP2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Avanture osjeta boli u mozgu</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P10+S6</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hr-HR" sz="800">
                          <a:solidFill>
                            <a:srgbClr val="000000"/>
                          </a:solidFill>
                          <a:latin typeface="Calibri"/>
                          <a:ea typeface="Times New Roman"/>
                          <a:cs typeface="Calibri"/>
                        </a:rPr>
                        <a:t>BS07</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Genetičke osnove kompleksnih bolesti</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P4+S5+V6</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en-US" sz="800">
                          <a:solidFill>
                            <a:srgbClr val="000000"/>
                          </a:solidFill>
                          <a:latin typeface="Calibri"/>
                          <a:ea typeface="Times New Roman"/>
                          <a:cs typeface="Calibri"/>
                        </a:rPr>
                        <a:t>PT016 PT-IP3</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800">
                          <a:solidFill>
                            <a:srgbClr val="000000"/>
                          </a:solidFill>
                          <a:latin typeface="Calibri"/>
                          <a:ea typeface="Times New Roman"/>
                          <a:cs typeface="Calibri"/>
                        </a:rPr>
                        <a:t>Gledanje nevidljivog</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P10+V6</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en-US" sz="800">
                          <a:solidFill>
                            <a:srgbClr val="000000"/>
                          </a:solidFill>
                          <a:latin typeface="Calibri"/>
                          <a:ea typeface="Times New Roman"/>
                          <a:cs typeface="Calibri"/>
                        </a:rPr>
                        <a:t>PT018 PT-IP5</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Razvoj spinalnih ganglija čovjeka</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P6+S4+V4</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hr-HR" sz="800">
                          <a:solidFill>
                            <a:srgbClr val="000000"/>
                          </a:solidFill>
                          <a:latin typeface="Calibri"/>
                          <a:ea typeface="Times New Roman"/>
                          <a:cs typeface="Calibri"/>
                        </a:rPr>
                        <a:t>BS10</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Kopljača – Model za evoluciju Chordata</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P5+S5+V5</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hr-HR" sz="800">
                          <a:solidFill>
                            <a:srgbClr val="000000"/>
                          </a:solidFill>
                          <a:latin typeface="Calibri"/>
                          <a:ea typeface="Times New Roman"/>
                          <a:cs typeface="Calibri"/>
                        </a:rPr>
                        <a:t>BS11</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Osnove srčane elektrofiziologije i bioenergetike</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P3+S5+V7</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hr-HR" sz="800">
                          <a:solidFill>
                            <a:srgbClr val="000000"/>
                          </a:solidFill>
                          <a:latin typeface="Calibri"/>
                          <a:ea typeface="Times New Roman"/>
                          <a:cs typeface="Calibri"/>
                        </a:rPr>
                        <a:t>BS12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Rak debelog crijeva</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P4+S6+V5</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en-US" sz="800">
                          <a:solidFill>
                            <a:srgbClr val="000000"/>
                          </a:solidFill>
                          <a:latin typeface="Calibri"/>
                          <a:ea typeface="Times New Roman"/>
                          <a:cs typeface="Times New Roman"/>
                        </a:rPr>
                        <a:t>PT019 PT-IP6</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Genetička statistika i genomske baze podataka</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P4+S4+V4</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en-US" sz="800">
                          <a:solidFill>
                            <a:srgbClr val="000000"/>
                          </a:solidFill>
                          <a:latin typeface="Calibri"/>
                          <a:ea typeface="Times New Roman"/>
                          <a:cs typeface="Calibri"/>
                        </a:rPr>
                        <a:t>PT020 PT-IP7</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Plasticitet neurokemijskog fenotipa</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P6+S2+V4</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en-US" sz="800">
                          <a:solidFill>
                            <a:srgbClr val="000000"/>
                          </a:solidFill>
                          <a:latin typeface="Calibri"/>
                          <a:ea typeface="Times New Roman"/>
                          <a:cs typeface="Calibri"/>
                        </a:rPr>
                        <a:t>PT021 PT-IP8</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Dijagnostika genskih i kromosomskih poremećaja</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P7+S4+V4</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hr-HR" sz="800">
                          <a:solidFill>
                            <a:srgbClr val="000000"/>
                          </a:solidFill>
                          <a:latin typeface="Calibri"/>
                          <a:ea typeface="Times New Roman"/>
                          <a:cs typeface="Calibri"/>
                        </a:rPr>
                        <a:t>BS16</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Oksidativni stres i mehanizmi zaštite–uloga mokraćne kiseline</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P6+S4+V5</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hr-HR" sz="800">
                          <a:solidFill>
                            <a:srgbClr val="000000"/>
                          </a:solidFill>
                          <a:latin typeface="Calibri"/>
                          <a:ea typeface="Times New Roman"/>
                          <a:cs typeface="Calibri"/>
                        </a:rPr>
                        <a:t>BS17</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Multivarijantna statistika</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P4+S6+V4</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hr-HR" sz="800">
                          <a:solidFill>
                            <a:srgbClr val="000000"/>
                          </a:solidFill>
                          <a:latin typeface="Calibri"/>
                          <a:ea typeface="Times New Roman"/>
                          <a:cs typeface="Calibri"/>
                        </a:rPr>
                        <a:t>BS18</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Zašto i kako dišemo?</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P6+S5+V14</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hr-HR" sz="800">
                          <a:solidFill>
                            <a:srgbClr val="000000"/>
                          </a:solidFill>
                          <a:latin typeface="Calibri"/>
                          <a:ea typeface="Times New Roman"/>
                          <a:cs typeface="Calibri"/>
                        </a:rPr>
                        <a:t>BS19</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Životinjski modeli u istraživanju moždanog udara</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P6+S4+V4</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hr-HR" sz="800">
                          <a:solidFill>
                            <a:srgbClr val="000000"/>
                          </a:solidFill>
                          <a:latin typeface="Calibri"/>
                          <a:ea typeface="Times New Roman"/>
                          <a:cs typeface="Calibri"/>
                        </a:rPr>
                        <a:t>BS20</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Kvazieksperimentalne i neeksperimentalne metode istraživanja</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P10+S10</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hr-HR" sz="800">
                          <a:solidFill>
                            <a:srgbClr val="000000"/>
                          </a:solidFill>
                          <a:latin typeface="Calibri"/>
                          <a:ea typeface="Times New Roman"/>
                          <a:cs typeface="Calibri"/>
                        </a:rPr>
                        <a:t>BS21</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Komunikacije u živim organizmima</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P6+S4+V4</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hr-HR" sz="800">
                          <a:solidFill>
                            <a:srgbClr val="000000"/>
                          </a:solidFill>
                          <a:latin typeface="Calibri"/>
                          <a:ea typeface="Times New Roman"/>
                          <a:cs typeface="Calibri"/>
                        </a:rPr>
                        <a:t>BS22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Uloga ubikvitina i autofagije u zdravlju i bolesti</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P4+S6+V5</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hr-HR" sz="800">
                          <a:solidFill>
                            <a:srgbClr val="000000"/>
                          </a:solidFill>
                          <a:latin typeface="Calibri"/>
                          <a:ea typeface="Times New Roman"/>
                          <a:cs typeface="Calibri"/>
                        </a:rPr>
                        <a:t>BS23</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Koncepti medicinske genetike</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P3+S5+V7</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en-US" sz="800">
                          <a:solidFill>
                            <a:srgbClr val="000000"/>
                          </a:solidFill>
                          <a:latin typeface="Calibri"/>
                          <a:ea typeface="Times New Roman"/>
                          <a:cs typeface="Times New Roman"/>
                        </a:rPr>
                        <a:t>PT022 PT-IP9</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Translacijska istraživanja slušanja i govora</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P10+S6+V4</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en-US" sz="800">
                          <a:solidFill>
                            <a:srgbClr val="000000"/>
                          </a:solidFill>
                          <a:latin typeface="Calibri"/>
                          <a:ea typeface="Times New Roman"/>
                          <a:cs typeface="Times New Roman"/>
                        </a:rPr>
                        <a:t>PT023 PT-IP10</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Cochrane knjižnica i dokazi u medicini</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P5+5S+5V</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en-US" sz="800">
                          <a:solidFill>
                            <a:srgbClr val="000000"/>
                          </a:solidFill>
                          <a:latin typeface="Calibri"/>
                          <a:ea typeface="Times New Roman"/>
                          <a:cs typeface="Calibri"/>
                        </a:rPr>
                        <a:t>PT013 PT-OP5</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800">
                          <a:solidFill>
                            <a:srgbClr val="000000"/>
                          </a:solidFill>
                          <a:latin typeface="Calibri"/>
                          <a:ea typeface="Times New Roman"/>
                          <a:cs typeface="Calibri"/>
                        </a:rPr>
                        <a:t>Metode izolacije bioaktivnih tvari </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10+6+0</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r>
                        <a:rPr lang="en-US" sz="800">
                          <a:solidFill>
                            <a:srgbClr val="000000"/>
                          </a:solidFill>
                          <a:latin typeface="Calibri"/>
                          <a:ea typeface="Times New Roman"/>
                          <a:cs typeface="Calibri"/>
                        </a:rPr>
                        <a:t>PT-IP13</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800">
                          <a:solidFill>
                            <a:srgbClr val="000000"/>
                          </a:solidFill>
                          <a:latin typeface="Calibri"/>
                          <a:ea typeface="Times New Roman"/>
                          <a:cs typeface="Calibri"/>
                        </a:rPr>
                        <a:t>Drug discovery</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5+10+0</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93">
                <a:tc>
                  <a:txBody>
                    <a:bodyPr/>
                    <a:lstStyle/>
                    <a:p>
                      <a:pPr algn="just">
                        <a:spcAft>
                          <a:spcPts val="0"/>
                        </a:spcAft>
                      </a:pPr>
                      <a:endParaRPr lang="en-US" sz="800">
                        <a:solidFill>
                          <a:srgbClr val="000000"/>
                        </a:solidFill>
                        <a:latin typeface="Calibri"/>
                        <a:ea typeface="Times New Roman"/>
                        <a:cs typeface="Calibri"/>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800">
                          <a:solidFill>
                            <a:srgbClr val="000000"/>
                          </a:solidFill>
                          <a:latin typeface="Calibri"/>
                          <a:ea typeface="Times New Roman"/>
                          <a:cs typeface="Calibri"/>
                        </a:rPr>
                        <a:t>Preoperativno i intraoperativno mapiranje elokventnih regija kore mozga</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hr-HR" sz="800">
                          <a:solidFill>
                            <a:srgbClr val="000000"/>
                          </a:solidFill>
                          <a:latin typeface="Calibri"/>
                          <a:ea typeface="Times New Roman"/>
                          <a:cs typeface="Calibri"/>
                        </a:rPr>
                        <a:t>6+4+4</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800">
                          <a:solidFill>
                            <a:srgbClr val="000000"/>
                          </a:solidFill>
                          <a:latin typeface="Calibri"/>
                          <a:ea typeface="Times New Roman"/>
                          <a:cs typeface="Calibri"/>
                        </a:rPr>
                        <a:t>2</a:t>
                      </a: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769">
                <a:tc gridSpan="2">
                  <a:txBody>
                    <a:bodyPr/>
                    <a:lstStyle/>
                    <a:p>
                      <a:pPr algn="just">
                        <a:spcAft>
                          <a:spcPts val="0"/>
                        </a:spcAft>
                      </a:pP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hr-HR"/>
                    </a:p>
                  </a:txBody>
                  <a:tcPr/>
                </a:tc>
                <a:tc>
                  <a:txBody>
                    <a:bodyPr/>
                    <a:lstStyle/>
                    <a:p>
                      <a:pPr algn="just">
                        <a:spcAft>
                          <a:spcPts val="0"/>
                        </a:spcAft>
                      </a:pPr>
                      <a:endParaRPr lang="hr-HR" sz="90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hr-HR" sz="900" dirty="0">
                        <a:solidFill>
                          <a:srgbClr val="000000"/>
                        </a:solidFill>
                        <a:latin typeface="Times New Roman"/>
                        <a:ea typeface="Times New Roman"/>
                        <a:cs typeface="Times New Roman"/>
                      </a:endParaRPr>
                    </a:p>
                  </a:txBody>
                  <a:tcPr marL="61784" marR="61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bl>
          </a:graphicData>
        </a:graphic>
      </p:graphicFrame>
      <p:sp>
        <p:nvSpPr>
          <p:cNvPr id="5939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1125" algn="l"/>
              </a:tabLst>
            </a:pP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1544</TotalTime>
  <Words>2882</Words>
  <Application>Microsoft Office PowerPoint</Application>
  <PresentationFormat>On-screen Show (4:3)</PresentationFormat>
  <Paragraphs>389</Paragraphs>
  <Slides>35</Slides>
  <Notes>10</Notes>
  <HiddenSlides>3</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    Extracurricular activities    List of required extracurricular activities and the corresponding number of ECTS:  - Dva rada objavljena u časopisu indeksiranom u CC-u s čimbenikom odjeka višim od 1. Pristupnik mora biti prvi autor na oba rada (15 ECTS bodova). Jedan rad mora biti izravno povezan s temom doktorskog rada.   - Two papers published in journals indexed in CC with an impact factor above 1. At least one of these two papers must be related directly to the PhD thesis proposal (15 ECTS per paper).    - Tri annual reports on mentor (supervisor) and candidate progress presented and accepted on the Council meeting (3 ECTS). - Tri godišnja izvješća o napretku mentora i pristupnika prezentirana i prihvaćena na Vijeću (5 ECTS bodova, ukupno 15 ECTS bodova).  - At least 3 presentations / seminars (journal club) (3 ECTS total). - At least 3 presentations / seminars on subject related to research in which the graduate student is involved (3 ECTS total). </vt:lpstr>
      <vt:lpstr> Some of the extracurricular activities and their ECTS:  - Dodatni znanstveni rad objavljen u časopisu indeksiranom u CC-u    (prvo autorstvo 10 ECTS bodova, koautorstvo 5 ECTS bodova)  - Sudjelovanje na međunarodnom kongresu (kongresno priopćenje): usmeno izlaganje    (3 ECTS boda), poster prezentacija (1 ECTS boda).  - Sudjelovanje na domaćem kongresu (kongresno priopćenje): usmeno izlaganje    (1 ECTS bod), poster prezentacija (0.5 ECTS boda).  - Sudjelovanje na domaćim, domaćim s međunarodnim sudjelovanje, ili međunarodnim   znanstvenim seminarima, tečajevima, konferencijama, ljetnim školama i sl.   (0.2 – 5 ECTS boda).  - Pohađanje predavanja i seminara koje organizira Ured za znanost    (0.5 ECTS boda  predavač, 0.2 ECTS boda slušač)</vt:lpstr>
      <vt:lpstr>Slide 12</vt:lpstr>
      <vt:lpstr>Slide 13</vt:lpstr>
      <vt:lpstr>Education: The PhD factory  Cyranoski D. et al. Nature 472, 276-279 (20 April 2011)</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MEFST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 User</dc:creator>
  <cp:lastModifiedBy>Damir Sapunar</cp:lastModifiedBy>
  <cp:revision>125</cp:revision>
  <dcterms:created xsi:type="dcterms:W3CDTF">2011-05-19T20:10:15Z</dcterms:created>
  <dcterms:modified xsi:type="dcterms:W3CDTF">2013-05-15T19:34:23Z</dcterms:modified>
</cp:coreProperties>
</file>